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SemiBold"/>
      <p:regular r:id="rId37"/>
      <p:bold r:id="rId38"/>
      <p:italic r:id="rId39"/>
      <p:boldItalic r:id="rId40"/>
    </p:embeddedFont>
    <p:embeddedFont>
      <p:font typeface="Montserrat"/>
      <p:regular r:id="rId41"/>
      <p:bold r:id="rId42"/>
      <p:italic r:id="rId43"/>
      <p:boldItalic r:id="rId44"/>
    </p:embeddedFont>
    <p:embeddedFont>
      <p:font typeface="Montserrat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37">
          <p15:clr>
            <a:srgbClr val="A4A3A4"/>
          </p15:clr>
        </p15:guide>
        <p15:guide id="2" pos="2880">
          <p15:clr>
            <a:srgbClr val="A4A3A4"/>
          </p15:clr>
        </p15:guide>
      </p15:sldGuideLst>
    </p:ext>
    <p:ext uri="GoogleSlidesCustomDataVersion2">
      <go:slidesCustomData xmlns:go="http://customooxmlschemas.google.com/" r:id="rId49" roundtripDataSignature="AMtx7mgX+/G7NH4W5ab2r3w1WBJBFsD7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3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MontserratMedium-bold.fntdata"/><Relationship Id="rId45" Type="http://schemas.openxmlformats.org/officeDocument/2006/relationships/font" Target="fonts/Montserrat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boldItalic.fntdata"/><Relationship Id="rId47" Type="http://schemas.openxmlformats.org/officeDocument/2006/relationships/font" Target="fonts/MontserratMedium-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MontserratSemiBold-regular.fntdata"/><Relationship Id="rId36" Type="http://schemas.openxmlformats.org/officeDocument/2006/relationships/slide" Target="slides/slide31.xml"/><Relationship Id="rId39" Type="http://schemas.openxmlformats.org/officeDocument/2006/relationships/font" Target="fonts/MontserratSemiBold-italic.fntdata"/><Relationship Id="rId38" Type="http://schemas.openxmlformats.org/officeDocument/2006/relationships/font" Target="fonts/MontserratSemiBo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arin.com/economia/-conviene-estudiar-10-carreras-salida-laboral-buenos-sueldos-argentina-2023_0_O85YFWLlkd.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#Actualizar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#Actualizar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Fuente: </a:t>
            </a:r>
            <a:r>
              <a:rPr lang="es" u="sng">
                <a:solidFill>
                  <a:schemeClr val="hlink"/>
                </a:solidFill>
                <a:hlinkClick r:id="rId2"/>
              </a:rPr>
              <a:t>https://www.clarin.com/economia/-conviene-estudiar-10-carreras-salida-laboral-buenos-sueldos-argentina-2023_0_O85YFWLlkd.html</a:t>
            </a:r>
            <a:r>
              <a:rPr lang="es"/>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38"/>
          <p:cNvSpPr txBox="1"/>
          <p:nvPr>
            <p:ph type="title"/>
          </p:nvPr>
        </p:nvSpPr>
        <p:spPr>
          <a:xfrm>
            <a:off x="3335100" y="1617575"/>
            <a:ext cx="5497200" cy="1375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700"/>
              <a:buFont typeface="Montserrat"/>
              <a:buNone/>
              <a:defRPr b="1" sz="3700">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1" name="Google Shape;11;p38"/>
          <p:cNvPicPr preferRelativeResize="0"/>
          <p:nvPr/>
        </p:nvPicPr>
        <p:blipFill rotWithShape="1">
          <a:blip r:embed="rId2">
            <a:alphaModFix/>
          </a:blip>
          <a:srcRect b="0" l="0" r="0" t="0"/>
          <a:stretch/>
        </p:blipFill>
        <p:spPr>
          <a:xfrm>
            <a:off x="0" y="1290050"/>
            <a:ext cx="3040999" cy="2072300"/>
          </a:xfrm>
          <a:prstGeom prst="rect">
            <a:avLst/>
          </a:prstGeom>
          <a:noFill/>
          <a:ln>
            <a:noFill/>
          </a:ln>
        </p:spPr>
      </p:pic>
      <p:pic>
        <p:nvPicPr>
          <p:cNvPr id="12" name="Google Shape;12;p38"/>
          <p:cNvPicPr preferRelativeResize="0"/>
          <p:nvPr/>
        </p:nvPicPr>
        <p:blipFill rotWithShape="1">
          <a:blip r:embed="rId3">
            <a:alphaModFix/>
          </a:blip>
          <a:srcRect b="0" l="0" r="0" t="0"/>
          <a:stretch/>
        </p:blipFill>
        <p:spPr>
          <a:xfrm>
            <a:off x="8222877" y="4573625"/>
            <a:ext cx="741498" cy="399274"/>
          </a:xfrm>
          <a:prstGeom prst="rect">
            <a:avLst/>
          </a:prstGeom>
          <a:noFill/>
          <a:ln>
            <a:noFill/>
          </a:ln>
        </p:spPr>
      </p:pic>
      <p:sp>
        <p:nvSpPr>
          <p:cNvPr id="13" name="Google Shape;13;p38"/>
          <p:cNvSpPr txBox="1"/>
          <p:nvPr/>
        </p:nvSpPr>
        <p:spPr>
          <a:xfrm>
            <a:off x="3326000" y="3062475"/>
            <a:ext cx="55344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Medium"/>
              <a:ea typeface="Montserrat Medium"/>
              <a:cs typeface="Montserrat Medium"/>
              <a:sym typeface="Montserrat Medium"/>
            </a:endParaRPr>
          </a:p>
        </p:txBody>
      </p:sp>
      <p:sp>
        <p:nvSpPr>
          <p:cNvPr id="14" name="Google Shape;14;p38"/>
          <p:cNvSpPr txBox="1"/>
          <p:nvPr>
            <p:ph idx="1" type="subTitle"/>
          </p:nvPr>
        </p:nvSpPr>
        <p:spPr>
          <a:xfrm>
            <a:off x="3335025" y="2986525"/>
            <a:ext cx="55344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38"/>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p38"/>
          <p:cNvPicPr preferRelativeResize="0"/>
          <p:nvPr/>
        </p:nvPicPr>
        <p:blipFill rotWithShape="1">
          <a:blip r:embed="rId4">
            <a:alphaModFix/>
          </a:blip>
          <a:srcRect b="0" l="0" r="0" t="0"/>
          <a:stretch/>
        </p:blipFill>
        <p:spPr>
          <a:xfrm>
            <a:off x="8155184" y="33947"/>
            <a:ext cx="876879" cy="399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e 0">
  <p:cSld name="BLANK_1">
    <p:spTree>
      <p:nvGrpSpPr>
        <p:cNvPr id="80" name="Shape 80"/>
        <p:cNvGrpSpPr/>
        <p:nvPr/>
      </p:nvGrpSpPr>
      <p:grpSpPr>
        <a:xfrm>
          <a:off x="0" y="0"/>
          <a:ext cx="0" cy="0"/>
          <a:chOff x="0" y="0"/>
          <a:chExt cx="0" cy="0"/>
        </a:xfrm>
      </p:grpSpPr>
      <p:sp>
        <p:nvSpPr>
          <p:cNvPr id="81" name="Google Shape;81;p40"/>
          <p:cNvSpPr/>
          <p:nvPr/>
        </p:nvSpPr>
        <p:spPr>
          <a:xfrm>
            <a:off x="212425" y="1172325"/>
            <a:ext cx="8636100" cy="436800"/>
          </a:xfrm>
          <a:prstGeom prst="chevron">
            <a:avLst>
              <a:gd fmla="val 50000"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82" name="Google Shape;82;p40"/>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0"/>
          <p:cNvSpPr/>
          <p:nvPr/>
        </p:nvSpPr>
        <p:spPr>
          <a:xfrm>
            <a:off x="6745000" y="8084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0"/>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85" name="Google Shape;85;p40"/>
          <p:cNvSpPr txBox="1"/>
          <p:nvPr/>
        </p:nvSpPr>
        <p:spPr>
          <a:xfrm>
            <a:off x="6134350" y="2150250"/>
            <a:ext cx="2397900" cy="2121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86" name="Google Shape;86;p40"/>
          <p:cNvSpPr txBox="1"/>
          <p:nvPr>
            <p:ph type="title"/>
          </p:nvPr>
        </p:nvSpPr>
        <p:spPr>
          <a:xfrm>
            <a:off x="3331525" y="2159925"/>
            <a:ext cx="2397900" cy="2121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40"/>
          <p:cNvSpPr txBox="1"/>
          <p:nvPr>
            <p:ph idx="2" type="title"/>
          </p:nvPr>
        </p:nvSpPr>
        <p:spPr>
          <a:xfrm>
            <a:off x="6134350" y="2196275"/>
            <a:ext cx="2397900" cy="207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40"/>
          <p:cNvSpPr txBox="1"/>
          <p:nvPr>
            <p:ph idx="3" type="title"/>
          </p:nvPr>
        </p:nvSpPr>
        <p:spPr>
          <a:xfrm>
            <a:off x="4039950" y="1164225"/>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400"/>
              <a:buFont typeface="Montserrat"/>
              <a:buNone/>
              <a:defRPr b="1" sz="14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9" name="Google Shape;89;p40"/>
          <p:cNvSpPr txBox="1"/>
          <p:nvPr>
            <p:ph idx="4" type="title"/>
          </p:nvPr>
        </p:nvSpPr>
        <p:spPr>
          <a:xfrm>
            <a:off x="6877450" y="1164225"/>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40"/>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40"/>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92" name="Google Shape;92;p40"/>
          <p:cNvPicPr preferRelativeResize="0"/>
          <p:nvPr/>
        </p:nvPicPr>
        <p:blipFill rotWithShape="1">
          <a:blip r:embed="rId3">
            <a:alphaModFix/>
          </a:blip>
          <a:srcRect b="0" l="0" r="0" t="0"/>
          <a:stretch/>
        </p:blipFill>
        <p:spPr>
          <a:xfrm>
            <a:off x="8078975" y="4699100"/>
            <a:ext cx="558475" cy="300725"/>
          </a:xfrm>
          <a:prstGeom prst="rect">
            <a:avLst/>
          </a:prstGeom>
          <a:noFill/>
          <a:ln>
            <a:noFill/>
          </a:ln>
        </p:spPr>
      </p:pic>
      <p:pic>
        <p:nvPicPr>
          <p:cNvPr id="93" name="Google Shape;93;p40"/>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area y consigna">
  <p:cSld name="BIG_NUMBER">
    <p:spTree>
      <p:nvGrpSpPr>
        <p:cNvPr id="94" name="Shape 94"/>
        <p:cNvGrpSpPr/>
        <p:nvPr/>
      </p:nvGrpSpPr>
      <p:grpSpPr>
        <a:xfrm>
          <a:off x="0" y="0"/>
          <a:ext cx="0" cy="0"/>
          <a:chOff x="0" y="0"/>
          <a:chExt cx="0" cy="0"/>
        </a:xfrm>
      </p:grpSpPr>
      <p:sp>
        <p:nvSpPr>
          <p:cNvPr id="95" name="Google Shape;95;p49"/>
          <p:cNvSpPr/>
          <p:nvPr/>
        </p:nvSpPr>
        <p:spPr>
          <a:xfrm>
            <a:off x="-13650" y="4328925"/>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97" name="Google Shape;97;p49"/>
          <p:cNvPicPr preferRelativeResize="0"/>
          <p:nvPr/>
        </p:nvPicPr>
        <p:blipFill rotWithShape="1">
          <a:blip r:embed="rId2">
            <a:alphaModFix/>
          </a:blip>
          <a:srcRect b="0" l="0" r="0" t="0"/>
          <a:stretch/>
        </p:blipFill>
        <p:spPr>
          <a:xfrm>
            <a:off x="4026135" y="4508338"/>
            <a:ext cx="1091725" cy="497100"/>
          </a:xfrm>
          <a:prstGeom prst="rect">
            <a:avLst/>
          </a:prstGeom>
          <a:noFill/>
          <a:ln>
            <a:noFill/>
          </a:ln>
        </p:spPr>
      </p:pic>
      <p:pic>
        <p:nvPicPr>
          <p:cNvPr id="98" name="Google Shape;98;p49"/>
          <p:cNvPicPr preferRelativeResize="0"/>
          <p:nvPr/>
        </p:nvPicPr>
        <p:blipFill rotWithShape="1">
          <a:blip r:embed="rId3">
            <a:alphaModFix/>
          </a:blip>
          <a:srcRect b="0" l="0" r="0" t="0"/>
          <a:stretch/>
        </p:blipFill>
        <p:spPr>
          <a:xfrm>
            <a:off x="0" y="4264238"/>
            <a:ext cx="1163080" cy="792599"/>
          </a:xfrm>
          <a:prstGeom prst="rect">
            <a:avLst/>
          </a:prstGeom>
          <a:noFill/>
          <a:ln>
            <a:noFill/>
          </a:ln>
        </p:spPr>
      </p:pic>
      <p:pic>
        <p:nvPicPr>
          <p:cNvPr id="99" name="Google Shape;99;p49"/>
          <p:cNvPicPr preferRelativeResize="0"/>
          <p:nvPr/>
        </p:nvPicPr>
        <p:blipFill rotWithShape="1">
          <a:blip r:embed="rId4">
            <a:alphaModFix/>
          </a:blip>
          <a:srcRect b="0" l="0" r="0" t="0"/>
          <a:stretch/>
        </p:blipFill>
        <p:spPr>
          <a:xfrm>
            <a:off x="7910675" y="4073939"/>
            <a:ext cx="1365875" cy="1365875"/>
          </a:xfrm>
          <a:prstGeom prst="rect">
            <a:avLst/>
          </a:prstGeom>
          <a:noFill/>
          <a:ln>
            <a:noFill/>
          </a:ln>
        </p:spPr>
      </p:pic>
      <p:sp>
        <p:nvSpPr>
          <p:cNvPr id="100" name="Google Shape;100;p49"/>
          <p:cNvSpPr txBox="1"/>
          <p:nvPr>
            <p:ph type="title"/>
          </p:nvPr>
        </p:nvSpPr>
        <p:spPr>
          <a:xfrm>
            <a:off x="432025" y="187325"/>
            <a:ext cx="7982100" cy="497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1" name="Google Shape;101;p49"/>
          <p:cNvSpPr txBox="1"/>
          <p:nvPr>
            <p:ph idx="1" type="body"/>
          </p:nvPr>
        </p:nvSpPr>
        <p:spPr>
          <a:xfrm>
            <a:off x="432025" y="847675"/>
            <a:ext cx="8280000" cy="3318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indent="-317500" lvl="1" marL="9144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indent="-317500" lvl="2" marL="13716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indent="-317500" lvl="3" marL="18288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indent="-317500" lvl="4" marL="22860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indent="-317500" lvl="5" marL="27432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indent="-317500" lvl="6" marL="32004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indent="-317500" lvl="7" marL="36576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indent="-317500" lvl="8" marL="41148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e 2 - 37">
  <p:cSld name="BLANK_1_1">
    <p:spTree>
      <p:nvGrpSpPr>
        <p:cNvPr id="102" name="Shape 102"/>
        <p:cNvGrpSpPr/>
        <p:nvPr/>
      </p:nvGrpSpPr>
      <p:grpSpPr>
        <a:xfrm>
          <a:off x="0" y="0"/>
          <a:ext cx="0" cy="0"/>
          <a:chOff x="0" y="0"/>
          <a:chExt cx="0" cy="0"/>
        </a:xfrm>
      </p:grpSpPr>
      <p:sp>
        <p:nvSpPr>
          <p:cNvPr id="103" name="Google Shape;103;p50"/>
          <p:cNvSpPr/>
          <p:nvPr/>
        </p:nvSpPr>
        <p:spPr>
          <a:xfrm>
            <a:off x="212425" y="1172325"/>
            <a:ext cx="8636100" cy="436800"/>
          </a:xfrm>
          <a:prstGeom prst="chevron">
            <a:avLst>
              <a:gd fmla="val 50000"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04" name="Google Shape;104;p50"/>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0"/>
          <p:cNvSpPr/>
          <p:nvPr/>
        </p:nvSpPr>
        <p:spPr>
          <a:xfrm>
            <a:off x="1139350" y="7922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0"/>
          <p:cNvSpPr/>
          <p:nvPr/>
        </p:nvSpPr>
        <p:spPr>
          <a:xfrm>
            <a:off x="6745000" y="8084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0"/>
          <p:cNvSpPr txBox="1"/>
          <p:nvPr/>
        </p:nvSpPr>
        <p:spPr>
          <a:xfrm>
            <a:off x="528700" y="2150250"/>
            <a:ext cx="2397900" cy="21312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08" name="Google Shape;108;p50"/>
          <p:cNvSpPr txBox="1"/>
          <p:nvPr/>
        </p:nvSpPr>
        <p:spPr>
          <a:xfrm>
            <a:off x="6134350" y="2150250"/>
            <a:ext cx="2397900" cy="2121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09" name="Google Shape;109;p50"/>
          <p:cNvSpPr txBox="1"/>
          <p:nvPr>
            <p:ph type="title"/>
          </p:nvPr>
        </p:nvSpPr>
        <p:spPr>
          <a:xfrm>
            <a:off x="1271800" y="1159375"/>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0" name="Google Shape;110;p50"/>
          <p:cNvSpPr txBox="1"/>
          <p:nvPr>
            <p:ph idx="2" type="title"/>
          </p:nvPr>
        </p:nvSpPr>
        <p:spPr>
          <a:xfrm>
            <a:off x="3938175" y="1159375"/>
            <a:ext cx="109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400"/>
              <a:buFont typeface="Montserrat"/>
              <a:buNone/>
              <a:defRPr b="1" sz="1400">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1" name="Google Shape;111;p50"/>
          <p:cNvSpPr txBox="1"/>
          <p:nvPr>
            <p:ph idx="3" type="title"/>
          </p:nvPr>
        </p:nvSpPr>
        <p:spPr>
          <a:xfrm>
            <a:off x="6877450" y="1159388"/>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2" name="Google Shape;112;p50"/>
          <p:cNvSpPr txBox="1"/>
          <p:nvPr>
            <p:ph idx="4" type="title"/>
          </p:nvPr>
        </p:nvSpPr>
        <p:spPr>
          <a:xfrm>
            <a:off x="532575" y="2150850"/>
            <a:ext cx="2397900" cy="211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3" name="Google Shape;113;p50"/>
          <p:cNvSpPr txBox="1"/>
          <p:nvPr>
            <p:ph idx="5" type="title"/>
          </p:nvPr>
        </p:nvSpPr>
        <p:spPr>
          <a:xfrm>
            <a:off x="6130475" y="2159925"/>
            <a:ext cx="2397900" cy="211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 name="Google Shape;114;p50"/>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50"/>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116" name="Google Shape;116;p50"/>
          <p:cNvPicPr preferRelativeResize="0"/>
          <p:nvPr/>
        </p:nvPicPr>
        <p:blipFill rotWithShape="1">
          <a:blip r:embed="rId3">
            <a:alphaModFix/>
          </a:blip>
          <a:srcRect b="0" l="0" r="0" t="0"/>
          <a:stretch/>
        </p:blipFill>
        <p:spPr>
          <a:xfrm>
            <a:off x="8078975" y="4699100"/>
            <a:ext cx="558475" cy="300725"/>
          </a:xfrm>
          <a:prstGeom prst="rect">
            <a:avLst/>
          </a:prstGeom>
          <a:noFill/>
          <a:ln>
            <a:noFill/>
          </a:ln>
        </p:spPr>
      </p:pic>
      <p:sp>
        <p:nvSpPr>
          <p:cNvPr id="117" name="Google Shape;117;p50"/>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18" name="Google Shape;118;p50"/>
          <p:cNvSpPr txBox="1"/>
          <p:nvPr>
            <p:ph idx="6" type="title"/>
          </p:nvPr>
        </p:nvSpPr>
        <p:spPr>
          <a:xfrm>
            <a:off x="3331525" y="2159925"/>
            <a:ext cx="2397900" cy="2121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19" name="Google Shape;119;p50"/>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Última clase">
  <p:cSld name="BLANK_1_1_1">
    <p:spTree>
      <p:nvGrpSpPr>
        <p:cNvPr id="120" name="Shape 120"/>
        <p:cNvGrpSpPr/>
        <p:nvPr/>
      </p:nvGrpSpPr>
      <p:grpSpPr>
        <a:xfrm>
          <a:off x="0" y="0"/>
          <a:ext cx="0" cy="0"/>
          <a:chOff x="0" y="0"/>
          <a:chExt cx="0" cy="0"/>
        </a:xfrm>
      </p:grpSpPr>
      <p:sp>
        <p:nvSpPr>
          <p:cNvPr id="121" name="Google Shape;121;p51"/>
          <p:cNvSpPr/>
          <p:nvPr/>
        </p:nvSpPr>
        <p:spPr>
          <a:xfrm>
            <a:off x="212425" y="1172325"/>
            <a:ext cx="4818000" cy="436800"/>
          </a:xfrm>
          <a:prstGeom prst="chevron">
            <a:avLst>
              <a:gd fmla="val 45084"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22" name="Google Shape;122;p51"/>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1"/>
          <p:cNvSpPr/>
          <p:nvPr/>
        </p:nvSpPr>
        <p:spPr>
          <a:xfrm>
            <a:off x="1139350" y="7922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1"/>
          <p:cNvSpPr txBox="1"/>
          <p:nvPr/>
        </p:nvSpPr>
        <p:spPr>
          <a:xfrm>
            <a:off x="528700" y="2150250"/>
            <a:ext cx="2397900" cy="21312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25" name="Google Shape;125;p51"/>
          <p:cNvSpPr txBox="1"/>
          <p:nvPr>
            <p:ph type="title"/>
          </p:nvPr>
        </p:nvSpPr>
        <p:spPr>
          <a:xfrm>
            <a:off x="1271800" y="1159375"/>
            <a:ext cx="91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6" name="Google Shape;126;p51"/>
          <p:cNvSpPr txBox="1"/>
          <p:nvPr>
            <p:ph idx="2" type="title"/>
          </p:nvPr>
        </p:nvSpPr>
        <p:spPr>
          <a:xfrm>
            <a:off x="3938175" y="1159375"/>
            <a:ext cx="1091700" cy="300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400"/>
              <a:buFont typeface="Montserrat"/>
              <a:buNone/>
              <a:defRPr b="1" sz="1400">
                <a:latin typeface="Montserrat"/>
                <a:ea typeface="Montserrat"/>
                <a:cs typeface="Montserrat"/>
                <a:sym typeface="Montserra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7" name="Google Shape;127;p51"/>
          <p:cNvSpPr txBox="1"/>
          <p:nvPr>
            <p:ph idx="3" type="title"/>
          </p:nvPr>
        </p:nvSpPr>
        <p:spPr>
          <a:xfrm>
            <a:off x="532575" y="2150850"/>
            <a:ext cx="2397900" cy="211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51"/>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51"/>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130" name="Google Shape;130;p51"/>
          <p:cNvPicPr preferRelativeResize="0"/>
          <p:nvPr/>
        </p:nvPicPr>
        <p:blipFill rotWithShape="1">
          <a:blip r:embed="rId3">
            <a:alphaModFix/>
          </a:blip>
          <a:srcRect b="0" l="0" r="0" t="0"/>
          <a:stretch/>
        </p:blipFill>
        <p:spPr>
          <a:xfrm>
            <a:off x="8078975" y="4699100"/>
            <a:ext cx="558475" cy="300725"/>
          </a:xfrm>
          <a:prstGeom prst="rect">
            <a:avLst/>
          </a:prstGeom>
          <a:noFill/>
          <a:ln>
            <a:noFill/>
          </a:ln>
        </p:spPr>
      </p:pic>
      <p:sp>
        <p:nvSpPr>
          <p:cNvPr id="131" name="Google Shape;131;p51"/>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32" name="Google Shape;132;p51"/>
          <p:cNvSpPr txBox="1"/>
          <p:nvPr>
            <p:ph idx="4" type="title"/>
          </p:nvPr>
        </p:nvSpPr>
        <p:spPr>
          <a:xfrm>
            <a:off x="3331525" y="2159925"/>
            <a:ext cx="2397900" cy="2121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000"/>
              <a:buFont typeface="Montserrat"/>
              <a:buNone/>
              <a:defRPr sz="10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33" name="Google Shape;133;p51"/>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y subtítulo" type="title">
  <p:cSld name="TITLE">
    <p:spTree>
      <p:nvGrpSpPr>
        <p:cNvPr id="17" name="Shape 17"/>
        <p:cNvGrpSpPr/>
        <p:nvPr/>
      </p:nvGrpSpPr>
      <p:grpSpPr>
        <a:xfrm>
          <a:off x="0" y="0"/>
          <a:ext cx="0" cy="0"/>
          <a:chOff x="0" y="0"/>
          <a:chExt cx="0" cy="0"/>
        </a:xfrm>
      </p:grpSpPr>
      <p:sp>
        <p:nvSpPr>
          <p:cNvPr id="18" name="Google Shape;18;p39"/>
          <p:cNvSpPr/>
          <p:nvPr/>
        </p:nvSpPr>
        <p:spPr>
          <a:xfrm>
            <a:off x="-13650" y="4328925"/>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txBox="1"/>
          <p:nvPr>
            <p:ph type="ctrTitle"/>
          </p:nvPr>
        </p:nvSpPr>
        <p:spPr>
          <a:xfrm>
            <a:off x="311700" y="1226800"/>
            <a:ext cx="8520600" cy="1570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rgbClr val="333333"/>
              </a:buClr>
              <a:buSzPts val="4900"/>
              <a:buFont typeface="Montserrat"/>
              <a:buNone/>
              <a:defRPr b="1" sz="4900">
                <a:solidFill>
                  <a:srgbClr val="333333"/>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1" name="Google Shape;21;p39"/>
          <p:cNvPicPr preferRelativeResize="0"/>
          <p:nvPr/>
        </p:nvPicPr>
        <p:blipFill rotWithShape="1">
          <a:blip r:embed="rId2">
            <a:alphaModFix/>
          </a:blip>
          <a:srcRect b="0" l="0" r="0" t="0"/>
          <a:stretch/>
        </p:blipFill>
        <p:spPr>
          <a:xfrm>
            <a:off x="7910675" y="4073939"/>
            <a:ext cx="1365875" cy="1365875"/>
          </a:xfrm>
          <a:prstGeom prst="rect">
            <a:avLst/>
          </a:prstGeom>
          <a:noFill/>
          <a:ln>
            <a:noFill/>
          </a:ln>
        </p:spPr>
      </p:pic>
      <p:sp>
        <p:nvSpPr>
          <p:cNvPr id="22" name="Google Shape;22;p39"/>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 name="Google Shape;23;p39"/>
          <p:cNvPicPr preferRelativeResize="0"/>
          <p:nvPr/>
        </p:nvPicPr>
        <p:blipFill rotWithShape="1">
          <a:blip r:embed="rId3">
            <a:alphaModFix/>
          </a:blip>
          <a:srcRect b="0" l="0" r="0" t="0"/>
          <a:stretch/>
        </p:blipFill>
        <p:spPr>
          <a:xfrm>
            <a:off x="8155184" y="33947"/>
            <a:ext cx="876879" cy="399275"/>
          </a:xfrm>
          <a:prstGeom prst="rect">
            <a:avLst/>
          </a:prstGeom>
          <a:noFill/>
          <a:ln>
            <a:noFill/>
          </a:ln>
        </p:spPr>
      </p:pic>
      <p:pic>
        <p:nvPicPr>
          <p:cNvPr id="24" name="Google Shape;24;p39"/>
          <p:cNvPicPr preferRelativeResize="0"/>
          <p:nvPr/>
        </p:nvPicPr>
        <p:blipFill rotWithShape="1">
          <a:blip r:embed="rId4">
            <a:alphaModFix/>
          </a:blip>
          <a:srcRect b="0" l="0" r="0" t="0"/>
          <a:stretch/>
        </p:blipFill>
        <p:spPr>
          <a:xfrm>
            <a:off x="0" y="4264238"/>
            <a:ext cx="1163080" cy="792599"/>
          </a:xfrm>
          <a:prstGeom prst="rect">
            <a:avLst/>
          </a:prstGeom>
          <a:noFill/>
          <a:ln>
            <a:noFill/>
          </a:ln>
        </p:spPr>
      </p:pic>
    </p:spTree>
  </p:cSld>
  <p:clrMapOvr>
    <a:masterClrMapping/>
  </p:clrMapOvr>
  <p:extLst>
    <p:ext uri="{DCECCB84-F9BA-43D5-87BE-67443E8EF086}">
      <p15:sldGuideLst>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o destacado y explicación">
  <p:cSld name="TITLE_1">
    <p:spTree>
      <p:nvGrpSpPr>
        <p:cNvPr id="25" name="Shape 25"/>
        <p:cNvGrpSpPr/>
        <p:nvPr/>
      </p:nvGrpSpPr>
      <p:grpSpPr>
        <a:xfrm>
          <a:off x="0" y="0"/>
          <a:ext cx="0" cy="0"/>
          <a:chOff x="0" y="0"/>
          <a:chExt cx="0" cy="0"/>
        </a:xfrm>
      </p:grpSpPr>
      <p:sp>
        <p:nvSpPr>
          <p:cNvPr id="26" name="Google Shape;26;p41"/>
          <p:cNvSpPr/>
          <p:nvPr/>
        </p:nvSpPr>
        <p:spPr>
          <a:xfrm>
            <a:off x="-27250" y="-18175"/>
            <a:ext cx="91713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1"/>
          <p:cNvSpPr txBox="1"/>
          <p:nvPr>
            <p:ph type="ctrTitle"/>
          </p:nvPr>
        </p:nvSpPr>
        <p:spPr>
          <a:xfrm>
            <a:off x="550375" y="7600"/>
            <a:ext cx="8043300" cy="1570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000"/>
              <a:buFont typeface="Montserrat"/>
              <a:buNone/>
              <a:defRPr b="1" sz="4000">
                <a:solidFill>
                  <a:schemeClr val="lt1"/>
                </a:solidFill>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 name="Google Shape;28;p41"/>
          <p:cNvSpPr txBox="1"/>
          <p:nvPr>
            <p:ph idx="1" type="subTitle"/>
          </p:nvPr>
        </p:nvSpPr>
        <p:spPr>
          <a:xfrm>
            <a:off x="550375" y="1614925"/>
            <a:ext cx="8043300" cy="264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700"/>
              <a:buFont typeface="Montserrat Medium"/>
              <a:buNone/>
              <a:defRPr sz="17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9" name="Google Shape;29;p41"/>
          <p:cNvPicPr preferRelativeResize="0"/>
          <p:nvPr/>
        </p:nvPicPr>
        <p:blipFill rotWithShape="1">
          <a:blip r:embed="rId2">
            <a:alphaModFix/>
          </a:blip>
          <a:srcRect b="0" l="0" r="0" t="0"/>
          <a:stretch/>
        </p:blipFill>
        <p:spPr>
          <a:xfrm>
            <a:off x="7910675" y="4073939"/>
            <a:ext cx="1365875" cy="1365875"/>
          </a:xfrm>
          <a:prstGeom prst="rect">
            <a:avLst/>
          </a:prstGeom>
          <a:noFill/>
          <a:ln>
            <a:noFill/>
          </a:ln>
        </p:spPr>
      </p:pic>
      <p:pic>
        <p:nvPicPr>
          <p:cNvPr id="30" name="Google Shape;30;p41"/>
          <p:cNvPicPr preferRelativeResize="0"/>
          <p:nvPr/>
        </p:nvPicPr>
        <p:blipFill rotWithShape="1">
          <a:blip r:embed="rId3">
            <a:alphaModFix/>
          </a:blip>
          <a:srcRect b="0" l="0" r="0" t="0"/>
          <a:stretch/>
        </p:blipFill>
        <p:spPr>
          <a:xfrm>
            <a:off x="8155184" y="33947"/>
            <a:ext cx="876879" cy="399275"/>
          </a:xfrm>
          <a:prstGeom prst="rect">
            <a:avLst/>
          </a:prstGeom>
          <a:noFill/>
          <a:ln>
            <a:noFill/>
          </a:ln>
        </p:spPr>
      </p:pic>
      <p:pic>
        <p:nvPicPr>
          <p:cNvPr id="31" name="Google Shape;31;p41"/>
          <p:cNvPicPr preferRelativeResize="0"/>
          <p:nvPr/>
        </p:nvPicPr>
        <p:blipFill rotWithShape="1">
          <a:blip r:embed="rId4">
            <a:alphaModFix/>
          </a:blip>
          <a:srcRect b="0" l="0" r="0" t="0"/>
          <a:stretch/>
        </p:blipFill>
        <p:spPr>
          <a:xfrm>
            <a:off x="0" y="4264238"/>
            <a:ext cx="1163080" cy="792599"/>
          </a:xfrm>
          <a:prstGeom prst="rect">
            <a:avLst/>
          </a:prstGeom>
          <a:noFill/>
          <a:ln>
            <a:noFill/>
          </a:ln>
        </p:spPr>
      </p:pic>
    </p:spTree>
  </p:cSld>
  <p:clrMapOvr>
    <a:masterClrMapping/>
  </p:clrMapOvr>
  <p:extLst>
    <p:ext uri="{DCECCB84-F9BA-43D5-87BE-67443E8EF086}">
      <p15:sldGuideLst>
        <p15:guide id="1" pos="5413">
          <p15:clr>
            <a:srgbClr val="FA7B17"/>
          </p15:clr>
        </p15:guide>
        <p15:guide id="2" pos="347">
          <p15:clr>
            <a:srgbClr val="FA7B17"/>
          </p15:clr>
        </p15:guide>
        <p15:guide id="3" orient="horz" pos="277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2"/>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42"/>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indent="-317500" lvl="1" marL="914400" algn="l">
              <a:lnSpc>
                <a:spcPct val="115000"/>
              </a:lnSpc>
              <a:spcBef>
                <a:spcPts val="0"/>
              </a:spcBef>
              <a:spcAft>
                <a:spcPts val="0"/>
              </a:spcAft>
              <a:buSzPts val="1400"/>
              <a:buFont typeface="Montserrat"/>
              <a:buChar char="○"/>
              <a:defRPr>
                <a:latin typeface="Montserrat"/>
                <a:ea typeface="Montserrat"/>
                <a:cs typeface="Montserrat"/>
                <a:sym typeface="Montserrat"/>
              </a:defRPr>
            </a:lvl2pPr>
            <a:lvl3pPr indent="-317500" lvl="2" marL="1371600" algn="l">
              <a:lnSpc>
                <a:spcPct val="115000"/>
              </a:lnSpc>
              <a:spcBef>
                <a:spcPts val="0"/>
              </a:spcBef>
              <a:spcAft>
                <a:spcPts val="0"/>
              </a:spcAft>
              <a:buSzPts val="1400"/>
              <a:buFont typeface="Montserrat"/>
              <a:buChar char="■"/>
              <a:defRPr>
                <a:latin typeface="Montserrat"/>
                <a:ea typeface="Montserrat"/>
                <a:cs typeface="Montserrat"/>
                <a:sym typeface="Montserrat"/>
              </a:defRPr>
            </a:lvl3pPr>
            <a:lvl4pPr indent="-317500" lvl="3" marL="1828800" algn="l">
              <a:lnSpc>
                <a:spcPct val="115000"/>
              </a:lnSpc>
              <a:spcBef>
                <a:spcPts val="0"/>
              </a:spcBef>
              <a:spcAft>
                <a:spcPts val="0"/>
              </a:spcAft>
              <a:buSzPts val="1400"/>
              <a:buFont typeface="Montserrat"/>
              <a:buChar char="●"/>
              <a:defRPr>
                <a:latin typeface="Montserrat"/>
                <a:ea typeface="Montserrat"/>
                <a:cs typeface="Montserrat"/>
                <a:sym typeface="Montserrat"/>
              </a:defRPr>
            </a:lvl4pPr>
            <a:lvl5pPr indent="-317500" lvl="4" marL="2286000" algn="l">
              <a:lnSpc>
                <a:spcPct val="115000"/>
              </a:lnSpc>
              <a:spcBef>
                <a:spcPts val="0"/>
              </a:spcBef>
              <a:spcAft>
                <a:spcPts val="0"/>
              </a:spcAft>
              <a:buSzPts val="1400"/>
              <a:buFont typeface="Montserrat"/>
              <a:buChar char="○"/>
              <a:defRPr>
                <a:latin typeface="Montserrat"/>
                <a:ea typeface="Montserrat"/>
                <a:cs typeface="Montserrat"/>
                <a:sym typeface="Montserrat"/>
              </a:defRPr>
            </a:lvl5pPr>
            <a:lvl6pPr indent="-317500" lvl="5" marL="2743200" algn="l">
              <a:lnSpc>
                <a:spcPct val="115000"/>
              </a:lnSpc>
              <a:spcBef>
                <a:spcPts val="0"/>
              </a:spcBef>
              <a:spcAft>
                <a:spcPts val="0"/>
              </a:spcAft>
              <a:buSzPts val="1400"/>
              <a:buFont typeface="Montserrat"/>
              <a:buChar char="■"/>
              <a:defRPr>
                <a:latin typeface="Montserrat"/>
                <a:ea typeface="Montserrat"/>
                <a:cs typeface="Montserrat"/>
                <a:sym typeface="Montserrat"/>
              </a:defRPr>
            </a:lvl6pPr>
            <a:lvl7pPr indent="-317500" lvl="6" marL="3200400" algn="l">
              <a:lnSpc>
                <a:spcPct val="115000"/>
              </a:lnSpc>
              <a:spcBef>
                <a:spcPts val="0"/>
              </a:spcBef>
              <a:spcAft>
                <a:spcPts val="0"/>
              </a:spcAft>
              <a:buSzPts val="1400"/>
              <a:buFont typeface="Montserrat"/>
              <a:buChar char="●"/>
              <a:defRPr>
                <a:latin typeface="Montserrat"/>
                <a:ea typeface="Montserrat"/>
                <a:cs typeface="Montserrat"/>
                <a:sym typeface="Montserrat"/>
              </a:defRPr>
            </a:lvl7pPr>
            <a:lvl8pPr indent="-317500" lvl="7" marL="3657600" algn="l">
              <a:lnSpc>
                <a:spcPct val="115000"/>
              </a:lnSpc>
              <a:spcBef>
                <a:spcPts val="0"/>
              </a:spcBef>
              <a:spcAft>
                <a:spcPts val="0"/>
              </a:spcAft>
              <a:buSzPts val="1400"/>
              <a:buFont typeface="Montserrat"/>
              <a:buChar char="○"/>
              <a:defRPr>
                <a:latin typeface="Montserrat"/>
                <a:ea typeface="Montserrat"/>
                <a:cs typeface="Montserrat"/>
                <a:sym typeface="Montserrat"/>
              </a:defRPr>
            </a:lvl8pPr>
            <a:lvl9pPr indent="-317500" lvl="8" marL="4114800" algn="l">
              <a:lnSpc>
                <a:spcPct val="115000"/>
              </a:lnSpc>
              <a:spcBef>
                <a:spcPts val="0"/>
              </a:spcBef>
              <a:spcAft>
                <a:spcPts val="0"/>
              </a:spcAft>
              <a:buSzPts val="1400"/>
              <a:buFont typeface="Montserrat"/>
              <a:buChar char="■"/>
              <a:defRPr>
                <a:latin typeface="Montserrat"/>
                <a:ea typeface="Montserrat"/>
                <a:cs typeface="Montserrat"/>
                <a:sym typeface="Montserrat"/>
              </a:defRPr>
            </a:lvl9pPr>
          </a:lstStyle>
          <a:p/>
        </p:txBody>
      </p:sp>
      <p:pic>
        <p:nvPicPr>
          <p:cNvPr id="35" name="Google Shape;35;p42"/>
          <p:cNvPicPr preferRelativeResize="0"/>
          <p:nvPr/>
        </p:nvPicPr>
        <p:blipFill rotWithShape="1">
          <a:blip r:embed="rId2">
            <a:alphaModFix/>
          </a:blip>
          <a:srcRect b="0" l="0" r="0" t="0"/>
          <a:stretch/>
        </p:blipFill>
        <p:spPr>
          <a:xfrm>
            <a:off x="8078975" y="4699100"/>
            <a:ext cx="558475" cy="300725"/>
          </a:xfrm>
          <a:prstGeom prst="rect">
            <a:avLst/>
          </a:prstGeom>
          <a:noFill/>
          <a:ln>
            <a:noFill/>
          </a:ln>
        </p:spPr>
      </p:pic>
      <p:sp>
        <p:nvSpPr>
          <p:cNvPr id="36" name="Google Shape;36;p42"/>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 name="Google Shape;37;p42"/>
          <p:cNvPicPr preferRelativeResize="0"/>
          <p:nvPr/>
        </p:nvPicPr>
        <p:blipFill rotWithShape="1">
          <a:blip r:embed="rId3">
            <a:alphaModFix/>
          </a:blip>
          <a:srcRect b="0" l="0" r="0" t="0"/>
          <a:stretch/>
        </p:blipFill>
        <p:spPr>
          <a:xfrm>
            <a:off x="8155184" y="33947"/>
            <a:ext cx="876879" cy="399275"/>
          </a:xfrm>
          <a:prstGeom prst="rect">
            <a:avLst/>
          </a:prstGeom>
          <a:noFill/>
          <a:ln>
            <a:noFill/>
          </a:ln>
        </p:spPr>
      </p:pic>
      <p:pic>
        <p:nvPicPr>
          <p:cNvPr id="38" name="Google Shape;38;p42"/>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43"/>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3"/>
          <p:cNvSpPr txBox="1"/>
          <p:nvPr>
            <p:ph type="title"/>
          </p:nvPr>
        </p:nvSpPr>
        <p:spPr>
          <a:xfrm>
            <a:off x="311700" y="5974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43" name="Google Shape;43;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400">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algn="l">
              <a:lnSpc>
                <a:spcPct val="115000"/>
              </a:lnSpc>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algn="l">
              <a:lnSpc>
                <a:spcPct val="115000"/>
              </a:lnSpc>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algn="l">
              <a:lnSpc>
                <a:spcPct val="115000"/>
              </a:lnSpc>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algn="l">
              <a:lnSpc>
                <a:spcPct val="115000"/>
              </a:lnSpc>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algn="l">
              <a:lnSpc>
                <a:spcPct val="115000"/>
              </a:lnSpc>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algn="l">
              <a:lnSpc>
                <a:spcPct val="115000"/>
              </a:lnSpc>
              <a:spcBef>
                <a:spcPts val="0"/>
              </a:spcBef>
              <a:spcAft>
                <a:spcPts val="0"/>
              </a:spcAft>
              <a:buSzPts val="1200"/>
              <a:buFont typeface="Montserrat"/>
              <a:buChar char="■"/>
              <a:defRPr sz="1200">
                <a:latin typeface="Montserrat"/>
                <a:ea typeface="Montserrat"/>
                <a:cs typeface="Montserrat"/>
                <a:sym typeface="Montserrat"/>
              </a:defRPr>
            </a:lvl9pPr>
          </a:lstStyle>
          <a:p/>
        </p:txBody>
      </p:sp>
      <p:pic>
        <p:nvPicPr>
          <p:cNvPr id="44" name="Google Shape;44;p43"/>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45" name="Google Shape;45;p43"/>
          <p:cNvPicPr preferRelativeResize="0"/>
          <p:nvPr/>
        </p:nvPicPr>
        <p:blipFill rotWithShape="1">
          <a:blip r:embed="rId3">
            <a:alphaModFix/>
          </a:blip>
          <a:srcRect b="0" l="0" r="0" t="0"/>
          <a:stretch/>
        </p:blipFill>
        <p:spPr>
          <a:xfrm>
            <a:off x="8078975" y="4699100"/>
            <a:ext cx="558475" cy="300725"/>
          </a:xfrm>
          <a:prstGeom prst="rect">
            <a:avLst/>
          </a:prstGeom>
          <a:noFill/>
          <a:ln>
            <a:noFill/>
          </a:ln>
        </p:spPr>
      </p:pic>
      <p:pic>
        <p:nvPicPr>
          <p:cNvPr id="46" name="Google Shape;46;p43"/>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45"/>
          <p:cNvSpPr/>
          <p:nvPr/>
        </p:nvSpPr>
        <p:spPr>
          <a:xfrm>
            <a:off x="-27250" y="-18175"/>
            <a:ext cx="91713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5"/>
          <p:cNvSpPr txBox="1"/>
          <p:nvPr>
            <p:ph type="title"/>
          </p:nvPr>
        </p:nvSpPr>
        <p:spPr>
          <a:xfrm>
            <a:off x="490250" y="450150"/>
            <a:ext cx="8061000" cy="376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414141"/>
              </a:buClr>
              <a:buSzPts val="4000"/>
              <a:buFont typeface="Montserrat"/>
              <a:buNone/>
              <a:defRPr b="1" sz="4000">
                <a:solidFill>
                  <a:srgbClr val="414141"/>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0" name="Google Shape;5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51" name="Google Shape;51;p45"/>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52" name="Google Shape;52;p45"/>
          <p:cNvPicPr preferRelativeResize="0"/>
          <p:nvPr/>
        </p:nvPicPr>
        <p:blipFill rotWithShape="1">
          <a:blip r:embed="rId3">
            <a:alphaModFix/>
          </a:blip>
          <a:srcRect b="0" l="0" r="0" t="0"/>
          <a:stretch/>
        </p:blipFill>
        <p:spPr>
          <a:xfrm>
            <a:off x="7910675" y="4073939"/>
            <a:ext cx="1365875" cy="1365875"/>
          </a:xfrm>
          <a:prstGeom prst="rect">
            <a:avLst/>
          </a:prstGeom>
          <a:noFill/>
          <a:ln>
            <a:noFill/>
          </a:ln>
        </p:spPr>
      </p:pic>
      <p:pic>
        <p:nvPicPr>
          <p:cNvPr id="53" name="Google Shape;53;p45"/>
          <p:cNvPicPr preferRelativeResize="0"/>
          <p:nvPr/>
        </p:nvPicPr>
        <p:blipFill rotWithShape="1">
          <a:blip r:embed="rId4">
            <a:alphaModFix/>
          </a:blip>
          <a:srcRect b="0" l="0" r="0" t="0"/>
          <a:stretch/>
        </p:blipFill>
        <p:spPr>
          <a:xfrm>
            <a:off x="0" y="4264238"/>
            <a:ext cx="1163080" cy="7925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ortante o recordatorio" type="blank">
  <p:cSld name="BLANK">
    <p:spTree>
      <p:nvGrpSpPr>
        <p:cNvPr id="54" name="Shape 54"/>
        <p:cNvGrpSpPr/>
        <p:nvPr/>
      </p:nvGrpSpPr>
      <p:grpSpPr>
        <a:xfrm>
          <a:off x="0" y="0"/>
          <a:ext cx="0" cy="0"/>
          <a:chOff x="0" y="0"/>
          <a:chExt cx="0" cy="0"/>
        </a:xfrm>
      </p:grpSpPr>
      <p:sp>
        <p:nvSpPr>
          <p:cNvPr id="55" name="Google Shape;55;p46"/>
          <p:cNvSpPr/>
          <p:nvPr/>
        </p:nvSpPr>
        <p:spPr>
          <a:xfrm>
            <a:off x="-13650" y="-5775"/>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 name="Google Shape;56;p46"/>
          <p:cNvPicPr preferRelativeResize="0"/>
          <p:nvPr/>
        </p:nvPicPr>
        <p:blipFill rotWithShape="1">
          <a:blip r:embed="rId2">
            <a:alphaModFix/>
          </a:blip>
          <a:srcRect b="0" l="0" r="0" t="0"/>
          <a:stretch/>
        </p:blipFill>
        <p:spPr>
          <a:xfrm>
            <a:off x="7910675" y="-260761"/>
            <a:ext cx="1365875" cy="1365875"/>
          </a:xfrm>
          <a:prstGeom prst="rect">
            <a:avLst/>
          </a:prstGeom>
          <a:noFill/>
          <a:ln>
            <a:noFill/>
          </a:ln>
        </p:spPr>
      </p:pic>
      <p:pic>
        <p:nvPicPr>
          <p:cNvPr id="57" name="Google Shape;57;p46"/>
          <p:cNvPicPr preferRelativeResize="0"/>
          <p:nvPr/>
        </p:nvPicPr>
        <p:blipFill rotWithShape="1">
          <a:blip r:embed="rId3">
            <a:alphaModFix/>
          </a:blip>
          <a:srcRect b="0" l="0" r="0" t="0"/>
          <a:stretch/>
        </p:blipFill>
        <p:spPr>
          <a:xfrm>
            <a:off x="0" y="5738"/>
            <a:ext cx="1163080" cy="792599"/>
          </a:xfrm>
          <a:prstGeom prst="rect">
            <a:avLst/>
          </a:prstGeom>
          <a:noFill/>
          <a:ln>
            <a:noFill/>
          </a:ln>
        </p:spPr>
      </p:pic>
      <p:pic>
        <p:nvPicPr>
          <p:cNvPr id="58" name="Google Shape;58;p46"/>
          <p:cNvPicPr preferRelativeResize="0"/>
          <p:nvPr/>
        </p:nvPicPr>
        <p:blipFill rotWithShape="1">
          <a:blip r:embed="rId4">
            <a:alphaModFix/>
          </a:blip>
          <a:srcRect b="0" l="0" r="0" t="0"/>
          <a:stretch/>
        </p:blipFill>
        <p:spPr>
          <a:xfrm>
            <a:off x="4026135" y="164938"/>
            <a:ext cx="1091725" cy="497100"/>
          </a:xfrm>
          <a:prstGeom prst="rect">
            <a:avLst/>
          </a:prstGeom>
          <a:noFill/>
          <a:ln>
            <a:noFill/>
          </a:ln>
        </p:spPr>
      </p:pic>
      <p:sp>
        <p:nvSpPr>
          <p:cNvPr id="59" name="Google Shape;59;p46"/>
          <p:cNvSpPr txBox="1"/>
          <p:nvPr>
            <p:ph type="title"/>
          </p:nvPr>
        </p:nvSpPr>
        <p:spPr>
          <a:xfrm>
            <a:off x="490250" y="1135950"/>
            <a:ext cx="8097300" cy="3623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333333"/>
              </a:buClr>
              <a:buSzPts val="3700"/>
              <a:buFont typeface="Montserrat"/>
              <a:buNone/>
              <a:defRPr b="1" sz="3700">
                <a:solidFill>
                  <a:srgbClr val="333333"/>
                </a:solidFill>
                <a:latin typeface="Montserrat"/>
                <a:ea typeface="Montserrat"/>
                <a:cs typeface="Montserrat"/>
                <a:sym typeface="Montserrat"/>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s e imagen">
  <p:cSld name="SECTION_TITLE_AND_DESCRIPTION">
    <p:spTree>
      <p:nvGrpSpPr>
        <p:cNvPr id="60" name="Shape 60"/>
        <p:cNvGrpSpPr/>
        <p:nvPr/>
      </p:nvGrpSpPr>
      <p:grpSpPr>
        <a:xfrm>
          <a:off x="0" y="0"/>
          <a:ext cx="0" cy="0"/>
          <a:chOff x="0" y="0"/>
          <a:chExt cx="0" cy="0"/>
        </a:xfrm>
      </p:grpSpPr>
      <p:sp>
        <p:nvSpPr>
          <p:cNvPr id="61" name="Google Shape;61;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7"/>
          <p:cNvSpPr txBox="1"/>
          <p:nvPr>
            <p:ph type="title"/>
          </p:nvPr>
        </p:nvSpPr>
        <p:spPr>
          <a:xfrm>
            <a:off x="265500" y="7759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Font typeface="Montserrat"/>
              <a:buNone/>
              <a:defRPr sz="3800">
                <a:latin typeface="Montserrat"/>
                <a:ea typeface="Montserrat"/>
                <a:cs typeface="Montserrat"/>
                <a:sym typeface="Montserrat"/>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p47"/>
          <p:cNvSpPr txBox="1"/>
          <p:nvPr>
            <p:ph idx="1" type="subTitle"/>
          </p:nvPr>
        </p:nvSpPr>
        <p:spPr>
          <a:xfrm>
            <a:off x="265500" y="24982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65" name="Google Shape;65;p47"/>
          <p:cNvSpPr/>
          <p:nvPr/>
        </p:nvSpPr>
        <p:spPr>
          <a:xfrm>
            <a:off x="4572150" y="-18175"/>
            <a:ext cx="45720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47"/>
          <p:cNvPicPr preferRelativeResize="0"/>
          <p:nvPr/>
        </p:nvPicPr>
        <p:blipFill rotWithShape="1">
          <a:blip r:embed="rId2">
            <a:alphaModFix/>
          </a:blip>
          <a:srcRect b="0" l="0" r="0" t="0"/>
          <a:stretch/>
        </p:blipFill>
        <p:spPr>
          <a:xfrm>
            <a:off x="8155184" y="33947"/>
            <a:ext cx="876879" cy="399275"/>
          </a:xfrm>
          <a:prstGeom prst="rect">
            <a:avLst/>
          </a:prstGeom>
          <a:noFill/>
          <a:ln>
            <a:noFill/>
          </a:ln>
        </p:spPr>
      </p:pic>
      <p:pic>
        <p:nvPicPr>
          <p:cNvPr id="67" name="Google Shape;67;p47"/>
          <p:cNvPicPr preferRelativeResize="0"/>
          <p:nvPr/>
        </p:nvPicPr>
        <p:blipFill rotWithShape="1">
          <a:blip r:embed="rId3">
            <a:alphaModFix/>
          </a:blip>
          <a:srcRect b="0" l="0" r="0" t="0"/>
          <a:stretch/>
        </p:blipFill>
        <p:spPr>
          <a:xfrm>
            <a:off x="3506975" y="4699100"/>
            <a:ext cx="558475" cy="300725"/>
          </a:xfrm>
          <a:prstGeom prst="rect">
            <a:avLst/>
          </a:prstGeom>
          <a:noFill/>
          <a:ln>
            <a:noFill/>
          </a:ln>
        </p:spPr>
      </p:pic>
      <p:pic>
        <p:nvPicPr>
          <p:cNvPr id="68" name="Google Shape;68;p47"/>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s">
  <p:cSld name="CAPTION_ONLY">
    <p:spTree>
      <p:nvGrpSpPr>
        <p:cNvPr id="69" name="Shape 69"/>
        <p:cNvGrpSpPr/>
        <p:nvPr/>
      </p:nvGrpSpPr>
      <p:grpSpPr>
        <a:xfrm>
          <a:off x="0" y="0"/>
          <a:ext cx="0" cy="0"/>
          <a:chOff x="0" y="0"/>
          <a:chExt cx="0" cy="0"/>
        </a:xfrm>
      </p:grpSpPr>
      <p:sp>
        <p:nvSpPr>
          <p:cNvPr id="70" name="Google Shape;70;p48"/>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8"/>
          <p:cNvSpPr txBox="1"/>
          <p:nvPr>
            <p:ph idx="1" type="body"/>
          </p:nvPr>
        </p:nvSpPr>
        <p:spPr>
          <a:xfrm>
            <a:off x="433800" y="1715975"/>
            <a:ext cx="8203800" cy="14820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000"/>
              <a:buFont typeface="Montserrat"/>
              <a:buNone/>
              <a:defRPr i="1" sz="2000">
                <a:latin typeface="Montserrat"/>
                <a:ea typeface="Montserrat"/>
                <a:cs typeface="Montserrat"/>
                <a:sym typeface="Montserrat"/>
              </a:defRPr>
            </a:lvl1pPr>
          </a:lstStyle>
          <a:p/>
        </p:txBody>
      </p:sp>
      <p:pic>
        <p:nvPicPr>
          <p:cNvPr id="72" name="Google Shape;72;p48"/>
          <p:cNvPicPr preferRelativeResize="0"/>
          <p:nvPr/>
        </p:nvPicPr>
        <p:blipFill rotWithShape="1">
          <a:blip r:embed="rId2">
            <a:alphaModFix/>
          </a:blip>
          <a:srcRect b="0" l="0" r="0" t="0"/>
          <a:stretch/>
        </p:blipFill>
        <p:spPr>
          <a:xfrm>
            <a:off x="127225" y="906000"/>
            <a:ext cx="1429649" cy="936662"/>
          </a:xfrm>
          <a:prstGeom prst="rect">
            <a:avLst/>
          </a:prstGeom>
          <a:noFill/>
          <a:ln>
            <a:noFill/>
          </a:ln>
        </p:spPr>
      </p:pic>
      <p:pic>
        <p:nvPicPr>
          <p:cNvPr id="73" name="Google Shape;73;p48"/>
          <p:cNvPicPr preferRelativeResize="0"/>
          <p:nvPr/>
        </p:nvPicPr>
        <p:blipFill rotWithShape="1">
          <a:blip r:embed="rId3">
            <a:alphaModFix/>
          </a:blip>
          <a:srcRect b="0" l="0" r="0" t="0"/>
          <a:stretch/>
        </p:blipFill>
        <p:spPr>
          <a:xfrm>
            <a:off x="7632800" y="2758064"/>
            <a:ext cx="1385650" cy="907836"/>
          </a:xfrm>
          <a:prstGeom prst="rect">
            <a:avLst/>
          </a:prstGeom>
          <a:noFill/>
          <a:ln>
            <a:noFill/>
          </a:ln>
        </p:spPr>
      </p:pic>
      <p:sp>
        <p:nvSpPr>
          <p:cNvPr id="74" name="Google Shape;74;p48"/>
          <p:cNvSpPr txBox="1"/>
          <p:nvPr/>
        </p:nvSpPr>
        <p:spPr>
          <a:xfrm>
            <a:off x="432025" y="3792225"/>
            <a:ext cx="84018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latin typeface="Montserrat"/>
                <a:ea typeface="Montserrat"/>
                <a:cs typeface="Montserrat"/>
                <a:sym typeface="Montserrat"/>
              </a:rPr>
              <a:t>Autor/as/es:</a:t>
            </a:r>
            <a:endParaRPr b="1" i="0" sz="1400" u="none" cap="none" strike="noStrike">
              <a:solidFill>
                <a:schemeClr val="dk1"/>
              </a:solidFill>
              <a:latin typeface="Montserrat"/>
              <a:ea typeface="Montserrat"/>
              <a:cs typeface="Montserrat"/>
              <a:sym typeface="Montserrat"/>
            </a:endParaRPr>
          </a:p>
        </p:txBody>
      </p:sp>
      <p:pic>
        <p:nvPicPr>
          <p:cNvPr id="75" name="Google Shape;75;p48"/>
          <p:cNvPicPr preferRelativeResize="0"/>
          <p:nvPr/>
        </p:nvPicPr>
        <p:blipFill rotWithShape="1">
          <a:blip r:embed="rId4">
            <a:alphaModFix/>
          </a:blip>
          <a:srcRect b="0" l="0" r="0" t="0"/>
          <a:stretch/>
        </p:blipFill>
        <p:spPr>
          <a:xfrm>
            <a:off x="8155184" y="33947"/>
            <a:ext cx="876879" cy="399275"/>
          </a:xfrm>
          <a:prstGeom prst="rect">
            <a:avLst/>
          </a:prstGeom>
          <a:noFill/>
          <a:ln>
            <a:noFill/>
          </a:ln>
        </p:spPr>
      </p:pic>
      <p:pic>
        <p:nvPicPr>
          <p:cNvPr id="76" name="Google Shape;76;p48"/>
          <p:cNvPicPr preferRelativeResize="0"/>
          <p:nvPr/>
        </p:nvPicPr>
        <p:blipFill rotWithShape="1">
          <a:blip r:embed="rId5">
            <a:alphaModFix/>
          </a:blip>
          <a:srcRect b="0" l="0" r="0" t="0"/>
          <a:stretch/>
        </p:blipFill>
        <p:spPr>
          <a:xfrm>
            <a:off x="8078975" y="4699100"/>
            <a:ext cx="558475" cy="300725"/>
          </a:xfrm>
          <a:prstGeom prst="rect">
            <a:avLst/>
          </a:prstGeom>
          <a:noFill/>
          <a:ln>
            <a:noFill/>
          </a:ln>
        </p:spPr>
      </p:pic>
      <p:sp>
        <p:nvSpPr>
          <p:cNvPr id="77" name="Google Shape;77;p48"/>
          <p:cNvSpPr txBox="1"/>
          <p:nvPr>
            <p:ph type="title"/>
          </p:nvPr>
        </p:nvSpPr>
        <p:spPr>
          <a:xfrm>
            <a:off x="1766475" y="3773600"/>
            <a:ext cx="7145100" cy="300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48"/>
          <p:cNvSpPr txBox="1"/>
          <p:nvPr>
            <p:ph idx="2" type="title"/>
          </p:nvPr>
        </p:nvSpPr>
        <p:spPr>
          <a:xfrm>
            <a:off x="432025" y="83275"/>
            <a:ext cx="7145100" cy="3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79" name="Google Shape;79;p48"/>
          <p:cNvPicPr preferRelativeResize="0"/>
          <p:nvPr/>
        </p:nvPicPr>
        <p:blipFill rotWithShape="1">
          <a:blip r:embed="rId6">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72">
          <p15:clr>
            <a:srgbClr val="FA7B17"/>
          </p15:clr>
        </p15:guide>
        <p15:guide id="2" pos="5441">
          <p15:clr>
            <a:srgbClr val="FA7B17"/>
          </p15:clr>
        </p15:guide>
        <p15:guide id="3" orient="horz" pos="2551">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www.linkedin.com/in/ramiroescalanteleiva" TargetMode="External"/><Relationship Id="rId4" Type="http://schemas.openxmlformats.org/officeDocument/2006/relationships/hyperlink" Target="mailto:sofia.tarabusi@bue.edu.a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agenciadeaprendizaje.bue.edu.ar/portfolio-egresados-codo-a-codo" TargetMode="External"/><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aulasvirtuales.bue.edu.a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agenciadeaprendizaje.bue.edu.ar/codo-a-cod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www.linkedin.com/in/gabriel-mu%C3%B1oz-b81358198/" TargetMode="Externa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20" Type="http://schemas.openxmlformats.org/officeDocument/2006/relationships/image" Target="../media/image20.png"/><Relationship Id="rId11" Type="http://schemas.openxmlformats.org/officeDocument/2006/relationships/image" Target="../media/image18.png"/><Relationship Id="rId22" Type="http://schemas.openxmlformats.org/officeDocument/2006/relationships/image" Target="../media/image28.png"/><Relationship Id="rId10" Type="http://schemas.openxmlformats.org/officeDocument/2006/relationships/image" Target="../media/image14.png"/><Relationship Id="rId21" Type="http://schemas.openxmlformats.org/officeDocument/2006/relationships/image" Target="../media/image25.png"/><Relationship Id="rId13" Type="http://schemas.openxmlformats.org/officeDocument/2006/relationships/image" Target="../media/image40.png"/><Relationship Id="rId12"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31.png"/><Relationship Id="rId15" Type="http://schemas.openxmlformats.org/officeDocument/2006/relationships/image" Target="../media/image38.png"/><Relationship Id="rId14" Type="http://schemas.openxmlformats.org/officeDocument/2006/relationships/image" Target="../media/image29.png"/><Relationship Id="rId17" Type="http://schemas.openxmlformats.org/officeDocument/2006/relationships/image" Target="../media/image30.png"/><Relationship Id="rId16" Type="http://schemas.openxmlformats.org/officeDocument/2006/relationships/image" Target="../media/image37.png"/><Relationship Id="rId5" Type="http://schemas.openxmlformats.org/officeDocument/2006/relationships/image" Target="../media/image36.png"/><Relationship Id="rId19" Type="http://schemas.openxmlformats.org/officeDocument/2006/relationships/image" Target="../media/image33.png"/><Relationship Id="rId6" Type="http://schemas.openxmlformats.org/officeDocument/2006/relationships/image" Target="../media/image12.png"/><Relationship Id="rId18"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
          <p:cNvSpPr txBox="1"/>
          <p:nvPr>
            <p:ph type="title"/>
          </p:nvPr>
        </p:nvSpPr>
        <p:spPr>
          <a:xfrm>
            <a:off x="3335100" y="1170000"/>
            <a:ext cx="5497200" cy="792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700"/>
              <a:buNone/>
            </a:pPr>
            <a:r>
              <a:rPr lang="es"/>
              <a:t>Clase 0</a:t>
            </a:r>
            <a:endParaRPr/>
          </a:p>
        </p:txBody>
      </p:sp>
      <p:sp>
        <p:nvSpPr>
          <p:cNvPr id="139" name="Google Shape;139;p3"/>
          <p:cNvSpPr txBox="1"/>
          <p:nvPr>
            <p:ph idx="1" type="subTitle"/>
          </p:nvPr>
        </p:nvSpPr>
        <p:spPr>
          <a:xfrm>
            <a:off x="3335025" y="1993175"/>
            <a:ext cx="5534400" cy="5460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2500"/>
              <a:buNone/>
            </a:pPr>
            <a:r>
              <a:rPr lang="es"/>
              <a:t>Presentación del curso</a:t>
            </a:r>
            <a:endParaRPr/>
          </a:p>
        </p:txBody>
      </p:sp>
      <p:pic>
        <p:nvPicPr>
          <p:cNvPr id="140" name="Google Shape;140;p3"/>
          <p:cNvPicPr preferRelativeResize="0"/>
          <p:nvPr/>
        </p:nvPicPr>
        <p:blipFill rotWithShape="1">
          <a:blip r:embed="rId3">
            <a:alphaModFix/>
          </a:blip>
          <a:srcRect b="0" l="0" r="0" t="0"/>
          <a:stretch/>
        </p:blipFill>
        <p:spPr>
          <a:xfrm>
            <a:off x="5045812" y="2539175"/>
            <a:ext cx="2112825" cy="1293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11700" y="597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Datos importantes</a:t>
            </a:r>
            <a:endParaRPr/>
          </a:p>
        </p:txBody>
      </p:sp>
      <p:sp>
        <p:nvSpPr>
          <p:cNvPr id="214" name="Google Shape;214;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SzPct val="108108"/>
              <a:buNone/>
            </a:pPr>
            <a:r>
              <a:rPr lang="es"/>
              <a:t>Nro. de comisión: </a:t>
            </a:r>
            <a:r>
              <a:rPr b="1" lang="es">
                <a:solidFill>
                  <a:srgbClr val="FF0000"/>
                </a:solidFill>
              </a:rPr>
              <a:t>24127</a:t>
            </a:r>
            <a:endParaRPr/>
          </a:p>
          <a:p>
            <a:pPr indent="0" lvl="0" marL="0" rtl="0" algn="l">
              <a:lnSpc>
                <a:spcPct val="115000"/>
              </a:lnSpc>
              <a:spcBef>
                <a:spcPts val="0"/>
              </a:spcBef>
              <a:spcAft>
                <a:spcPts val="0"/>
              </a:spcAft>
              <a:buSzPct val="108108"/>
              <a:buNone/>
            </a:pPr>
            <a:r>
              <a:t/>
            </a:r>
            <a:endParaRPr b="1">
              <a:solidFill>
                <a:srgbClr val="FF0000"/>
              </a:solidFill>
            </a:endParaRPr>
          </a:p>
          <a:p>
            <a:pPr indent="0" lvl="0" marL="0" rtl="0" algn="l">
              <a:lnSpc>
                <a:spcPct val="115000"/>
              </a:lnSpc>
              <a:spcBef>
                <a:spcPts val="0"/>
              </a:spcBef>
              <a:spcAft>
                <a:spcPts val="0"/>
              </a:spcAft>
              <a:buSzPct val="108108"/>
              <a:buNone/>
            </a:pPr>
            <a:r>
              <a:rPr lang="es"/>
              <a:t>Días y horarios de la cursada on-line: </a:t>
            </a:r>
            <a:endParaRPr/>
          </a:p>
          <a:p>
            <a:pPr indent="0" lvl="0" marL="0" rtl="0" algn="l">
              <a:lnSpc>
                <a:spcPct val="115000"/>
              </a:lnSpc>
              <a:spcBef>
                <a:spcPts val="1200"/>
              </a:spcBef>
              <a:spcAft>
                <a:spcPts val="0"/>
              </a:spcAft>
              <a:buClr>
                <a:schemeClr val="dk1"/>
              </a:buClr>
              <a:buSzPct val="84942"/>
              <a:buNone/>
            </a:pPr>
            <a:r>
              <a:rPr b="1" lang="es">
                <a:solidFill>
                  <a:srgbClr val="FF0000"/>
                </a:solidFill>
              </a:rPr>
              <a:t>Mar y Jue 20.30 a 22</a:t>
            </a:r>
            <a:endParaRPr/>
          </a:p>
          <a:p>
            <a:pPr indent="0" lvl="0" marL="0" rtl="0" algn="l">
              <a:lnSpc>
                <a:spcPct val="115000"/>
              </a:lnSpc>
              <a:spcBef>
                <a:spcPts val="1200"/>
              </a:spcBef>
              <a:spcAft>
                <a:spcPts val="0"/>
              </a:spcAft>
              <a:buClr>
                <a:schemeClr val="dk1"/>
              </a:buClr>
              <a:buSzPct val="84942"/>
              <a:buNone/>
            </a:pPr>
            <a:r>
              <a:rPr lang="es"/>
              <a:t>Modalidad: </a:t>
            </a:r>
            <a:r>
              <a:rPr b="1" lang="es"/>
              <a:t>Virtual</a:t>
            </a:r>
            <a:endParaRPr b="1"/>
          </a:p>
          <a:p>
            <a:pPr indent="0" lvl="0" marL="0" rtl="0" algn="l">
              <a:lnSpc>
                <a:spcPct val="115000"/>
              </a:lnSpc>
              <a:spcBef>
                <a:spcPts val="1200"/>
              </a:spcBef>
              <a:spcAft>
                <a:spcPts val="0"/>
              </a:spcAft>
              <a:buSzPct val="108108"/>
              <a:buNone/>
            </a:pPr>
            <a:r>
              <a:rPr lang="es"/>
              <a:t>Instructor: </a:t>
            </a:r>
            <a:r>
              <a:rPr b="1" lang="es">
                <a:solidFill>
                  <a:srgbClr val="FF0000"/>
                </a:solidFill>
              </a:rPr>
              <a:t>Gabriel Muñoz</a:t>
            </a:r>
            <a:endParaRPr b="1">
              <a:solidFill>
                <a:srgbClr val="FF0000"/>
              </a:solidFill>
            </a:endParaRPr>
          </a:p>
          <a:p>
            <a:pPr indent="0" lvl="0" marL="0" rtl="0" algn="l">
              <a:lnSpc>
                <a:spcPct val="115000"/>
              </a:lnSpc>
              <a:spcBef>
                <a:spcPts val="1200"/>
              </a:spcBef>
              <a:spcAft>
                <a:spcPts val="0"/>
              </a:spcAft>
              <a:buSzPct val="108108"/>
              <a:buNone/>
            </a:pPr>
            <a:r>
              <a:rPr lang="es"/>
              <a:t>Coordinador pedagógico del curso:</a:t>
            </a:r>
            <a:endParaRPr b="1"/>
          </a:p>
          <a:p>
            <a:pPr indent="0" lvl="0" marL="0" rtl="0" algn="l">
              <a:lnSpc>
                <a:spcPct val="115000"/>
              </a:lnSpc>
              <a:spcBef>
                <a:spcPts val="1200"/>
              </a:spcBef>
              <a:spcAft>
                <a:spcPts val="0"/>
              </a:spcAft>
              <a:buClr>
                <a:schemeClr val="dk1"/>
              </a:buClr>
              <a:buSzPct val="84615"/>
              <a:buFont typeface="Arial"/>
              <a:buNone/>
            </a:pPr>
            <a:r>
              <a:rPr b="1" lang="es" sz="1300"/>
              <a:t>Matias Seminara</a:t>
            </a:r>
            <a:endParaRPr b="1" sz="1300"/>
          </a:p>
          <a:p>
            <a:pPr indent="0" lvl="0" marL="0" rtl="0" algn="l">
              <a:lnSpc>
                <a:spcPct val="115000"/>
              </a:lnSpc>
              <a:spcBef>
                <a:spcPts val="1200"/>
              </a:spcBef>
              <a:spcAft>
                <a:spcPts val="0"/>
              </a:spcAft>
              <a:buSzPct val="108108"/>
              <a:buNone/>
            </a:pPr>
            <a:r>
              <a:t/>
            </a:r>
            <a:endParaRPr b="1"/>
          </a:p>
          <a:p>
            <a:pPr indent="0" lvl="0" marL="0" rtl="0" algn="l">
              <a:lnSpc>
                <a:spcPct val="115000"/>
              </a:lnSpc>
              <a:spcBef>
                <a:spcPts val="1200"/>
              </a:spcBef>
              <a:spcAft>
                <a:spcPts val="0"/>
              </a:spcAft>
              <a:buClr>
                <a:schemeClr val="dk1"/>
              </a:buClr>
              <a:buSzPct val="78571"/>
              <a:buNone/>
            </a:pPr>
            <a:r>
              <a:rPr lang="es"/>
              <a:t>Coordinador General del Programa:</a:t>
            </a:r>
            <a:endParaRPr/>
          </a:p>
          <a:p>
            <a:pPr indent="0" lvl="0" marL="0" rtl="0" algn="l">
              <a:lnSpc>
                <a:spcPct val="115000"/>
              </a:lnSpc>
              <a:spcBef>
                <a:spcPts val="0"/>
              </a:spcBef>
              <a:spcAft>
                <a:spcPts val="0"/>
              </a:spcAft>
              <a:buClr>
                <a:schemeClr val="dk1"/>
              </a:buClr>
              <a:buSzPct val="78571"/>
              <a:buNone/>
            </a:pPr>
            <a:r>
              <a:rPr b="1" lang="es"/>
              <a:t>Ramiro Escalante Leiva</a:t>
            </a:r>
            <a:endParaRPr/>
          </a:p>
          <a:p>
            <a:pPr indent="0" lvl="0" marL="0" rtl="0" algn="l">
              <a:lnSpc>
                <a:spcPct val="115000"/>
              </a:lnSpc>
              <a:spcBef>
                <a:spcPts val="0"/>
              </a:spcBef>
              <a:spcAft>
                <a:spcPts val="0"/>
              </a:spcAft>
              <a:buClr>
                <a:schemeClr val="dk1"/>
              </a:buClr>
              <a:buSzPct val="85780"/>
              <a:buNone/>
            </a:pPr>
            <a:r>
              <a:rPr b="1" lang="es" sz="1282" u="sng">
                <a:solidFill>
                  <a:schemeClr val="hlink"/>
                </a:solidFill>
                <a:hlinkClick r:id="rId3"/>
              </a:rPr>
              <a:t>https://www.linkedin.com/in/ramiroescalanteleiva</a:t>
            </a:r>
            <a:endParaRPr b="1" sz="1282"/>
          </a:p>
          <a:p>
            <a:pPr indent="0" lvl="0" marL="0" rtl="0" algn="l">
              <a:lnSpc>
                <a:spcPct val="115000"/>
              </a:lnSpc>
              <a:spcBef>
                <a:spcPts val="1200"/>
              </a:spcBef>
              <a:spcAft>
                <a:spcPts val="1200"/>
              </a:spcAft>
              <a:buSzPct val="108108"/>
              <a:buNone/>
            </a:pPr>
            <a:r>
              <a:t/>
            </a:r>
            <a:endParaRPr b="1"/>
          </a:p>
        </p:txBody>
      </p:sp>
      <p:sp>
        <p:nvSpPr>
          <p:cNvPr id="215" name="Google Shape;215;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08108"/>
              <a:buNone/>
            </a:pPr>
            <a:r>
              <a:rPr lang="es"/>
              <a:t>Tutor/a: </a:t>
            </a:r>
            <a:r>
              <a:rPr b="1" lang="es">
                <a:solidFill>
                  <a:srgbClr val="FF0000"/>
                </a:solidFill>
              </a:rPr>
              <a:t>Sofia Victoria Tarabusi </a:t>
            </a:r>
            <a:r>
              <a:rPr b="1" lang="es" u="sng">
                <a:solidFill>
                  <a:srgbClr val="FF0000"/>
                </a:solidFill>
                <a:hlinkClick r:id="rId4">
                  <a:extLst>
                    <a:ext uri="{A12FA001-AC4F-418D-AE19-62706E023703}">
                      <ahyp:hlinkClr val="tx"/>
                    </a:ext>
                  </a:extLst>
                </a:hlinkClick>
              </a:rPr>
              <a:t>sofia.tarabusi@bue.edu.ar</a:t>
            </a:r>
            <a:endParaRPr b="1">
              <a:solidFill>
                <a:srgbClr val="FF0000"/>
              </a:solidFill>
            </a:endParaRPr>
          </a:p>
          <a:p>
            <a:pPr indent="0" lvl="0" marL="0" rtl="0" algn="l">
              <a:lnSpc>
                <a:spcPct val="115000"/>
              </a:lnSpc>
              <a:spcBef>
                <a:spcPts val="0"/>
              </a:spcBef>
              <a:spcAft>
                <a:spcPts val="0"/>
              </a:spcAft>
              <a:buSzPct val="108108"/>
              <a:buNone/>
            </a:pPr>
            <a:r>
              <a:t/>
            </a:r>
            <a:endParaRPr/>
          </a:p>
          <a:p>
            <a:pPr indent="0" lvl="0" marL="0" rtl="0" algn="l">
              <a:lnSpc>
                <a:spcPct val="115000"/>
              </a:lnSpc>
              <a:spcBef>
                <a:spcPts val="0"/>
              </a:spcBef>
              <a:spcAft>
                <a:spcPts val="0"/>
              </a:spcAft>
              <a:buSzPct val="108108"/>
              <a:buNone/>
            </a:pPr>
            <a:r>
              <a:rPr lang="es"/>
              <a:t>Función del Tutor/a: cambios de comisión, pedidos de baja, problemas de la plataforma, dudas y consultas administrativas.</a:t>
            </a:r>
            <a:endParaRPr/>
          </a:p>
          <a:p>
            <a:pPr indent="0" lvl="0" marL="0" rtl="0" algn="l">
              <a:lnSpc>
                <a:spcPct val="115000"/>
              </a:lnSpc>
              <a:spcBef>
                <a:spcPts val="1200"/>
              </a:spcBef>
              <a:spcAft>
                <a:spcPts val="0"/>
              </a:spcAft>
              <a:buSzPct val="108108"/>
              <a:buNone/>
            </a:pPr>
            <a:r>
              <a:rPr lang="es"/>
              <a:t>Canal de consultas: </a:t>
            </a:r>
            <a:r>
              <a:rPr b="1" lang="es">
                <a:solidFill>
                  <a:srgbClr val="FF0000"/>
                </a:solidFill>
              </a:rPr>
              <a:t>la comunicación con el/la Tutor/a es vía formulario.</a:t>
            </a:r>
            <a:endParaRPr b="1">
              <a:solidFill>
                <a:srgbClr val="FF0000"/>
              </a:solidFill>
            </a:endParaRPr>
          </a:p>
          <a:p>
            <a:pPr indent="0" lvl="0" marL="0" rtl="0" algn="l">
              <a:lnSpc>
                <a:spcPct val="115000"/>
              </a:lnSpc>
              <a:spcBef>
                <a:spcPts val="1200"/>
              </a:spcBef>
              <a:spcAft>
                <a:spcPts val="1200"/>
              </a:spcAft>
              <a:buSzPct val="108108"/>
              <a:buNone/>
            </a:pPr>
            <a:r>
              <a:rPr lang="es"/>
              <a:t>Si tenés dificultades para asistir a las clases virtuales sincrónicas en el horario asignado, es importante que lo comuniques a tu Tutor/a. </a:t>
            </a:r>
            <a:r>
              <a:rPr b="1" lang="es"/>
              <a:t>La participación en estas clases es requisito obligatorio para poder aprobar el curso.</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3"/>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Nuestro Compromiso</a:t>
            </a:r>
            <a:endParaRPr/>
          </a:p>
        </p:txBody>
      </p:sp>
      <p:sp>
        <p:nvSpPr>
          <p:cNvPr id="221" name="Google Shape;221;p13"/>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fontScale="92500"/>
          </a:bodyPr>
          <a:lstStyle/>
          <a:p>
            <a:pPr indent="-317500" lvl="0" marL="457200" rtl="0" algn="l">
              <a:lnSpc>
                <a:spcPct val="115000"/>
              </a:lnSpc>
              <a:spcBef>
                <a:spcPts val="0"/>
              </a:spcBef>
              <a:spcAft>
                <a:spcPts val="0"/>
              </a:spcAft>
              <a:buSzPct val="108108"/>
              <a:buChar char="●"/>
            </a:pPr>
            <a:r>
              <a:rPr lang="es" sz="1400"/>
              <a:t>Se centra en brindar una oferta académica amplia, actualizada y de calidad, con el propósito de equipar a nuestros estudiantes con las habilidades y conocimientos necesarios para enfrentar los desafíos del sector Informática (IT) y lograr una inserción laboral exitosa.</a:t>
            </a:r>
            <a:endParaRPr sz="1400"/>
          </a:p>
          <a:p>
            <a:pPr indent="-317500" lvl="0" marL="457200" rtl="0" algn="l">
              <a:lnSpc>
                <a:spcPct val="115000"/>
              </a:lnSpc>
              <a:spcBef>
                <a:spcPts val="0"/>
              </a:spcBef>
              <a:spcAft>
                <a:spcPts val="0"/>
              </a:spcAft>
              <a:buSzPct val="108108"/>
              <a:buChar char="●"/>
            </a:pPr>
            <a:r>
              <a:rPr lang="es" sz="1400"/>
              <a:t>Nos esforzamos por crear un espacio donde cada estudiante se sienta valorado y respaldado. Creemos que potenciamos el desarrollo personal y profesional de todos nuestros estudiantes, contribuyendo así a mejorar su empleabilidad y fortalecer el tejido social y económico de la comunidad.</a:t>
            </a:r>
            <a:endParaRPr sz="1400"/>
          </a:p>
          <a:p>
            <a:pPr indent="-317500" lvl="0" marL="457200" rtl="0" algn="l">
              <a:lnSpc>
                <a:spcPct val="115000"/>
              </a:lnSpc>
              <a:spcBef>
                <a:spcPts val="0"/>
              </a:spcBef>
              <a:spcAft>
                <a:spcPts val="0"/>
              </a:spcAft>
              <a:buSzPct val="108108"/>
              <a:buChar char="●"/>
            </a:pPr>
            <a:r>
              <a:rPr lang="es" sz="1400"/>
              <a:t>Nuestro compromiso es </a:t>
            </a:r>
            <a:r>
              <a:rPr b="1" lang="es" sz="1400"/>
              <a:t>ser un puente entre el mundo académico y el mercado laboral</a:t>
            </a:r>
            <a:r>
              <a:rPr lang="es" sz="1400"/>
              <a:t>, asegurando que los conocimientos adquiridos sean aplicables y valorados por las empresas e instituciones del sector.</a:t>
            </a:r>
            <a:endParaRPr sz="1400"/>
          </a:p>
          <a:p>
            <a:pPr indent="-317500" lvl="0" marL="457200" rtl="0" algn="l">
              <a:lnSpc>
                <a:spcPct val="115000"/>
              </a:lnSpc>
              <a:spcBef>
                <a:spcPts val="0"/>
              </a:spcBef>
              <a:spcAft>
                <a:spcPts val="0"/>
              </a:spcAft>
              <a:buSzPct val="108108"/>
              <a:buChar char="●"/>
            </a:pPr>
            <a:r>
              <a:rPr lang="es" sz="1400"/>
              <a:t>Nuestro enfoque se basa en el crecimiento y desarrollo integral de cada estudiante, preparándolos para enfrentar los retos cambiantes del mundo digital y convertirse en profesionales altamente capacitados y comprometidos con la excelencia.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52"/>
          <p:cNvSpPr txBox="1"/>
          <p:nvPr>
            <p:ph type="title"/>
          </p:nvPr>
        </p:nvSpPr>
        <p:spPr>
          <a:xfrm>
            <a:off x="490250" y="450150"/>
            <a:ext cx="8061000" cy="37629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000"/>
              <a:buNone/>
            </a:pPr>
            <a:r>
              <a:rPr lang="es" sz="9900"/>
              <a:t>56.993</a:t>
            </a:r>
            <a:endParaRPr sz="9900"/>
          </a:p>
          <a:p>
            <a:pPr indent="0" lvl="0" marL="0" rtl="0" algn="ctr">
              <a:lnSpc>
                <a:spcPct val="100000"/>
              </a:lnSpc>
              <a:spcBef>
                <a:spcPts val="0"/>
              </a:spcBef>
              <a:spcAft>
                <a:spcPts val="0"/>
              </a:spcAft>
              <a:buSzPts val="4000"/>
              <a:buNone/>
            </a:pPr>
            <a:r>
              <a:rPr lang="es" sz="5900"/>
              <a:t>Inscripciones</a:t>
            </a:r>
            <a:endParaRPr sz="5900"/>
          </a:p>
          <a:p>
            <a:pPr indent="0" lvl="0" marL="0" rtl="0" algn="ctr">
              <a:lnSpc>
                <a:spcPct val="100000"/>
              </a:lnSpc>
              <a:spcBef>
                <a:spcPts val="0"/>
              </a:spcBef>
              <a:spcAft>
                <a:spcPts val="0"/>
              </a:spcAft>
              <a:buSzPts val="4000"/>
              <a:buNone/>
            </a:pPr>
            <a:r>
              <a:rPr lang="es" sz="4900"/>
              <a:t>en 2024</a:t>
            </a:r>
            <a:endParaRPr sz="4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7"/>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Compromiso y Apoyo para una Formación Exitosa</a:t>
            </a:r>
            <a:endParaRPr/>
          </a:p>
        </p:txBody>
      </p:sp>
      <p:sp>
        <p:nvSpPr>
          <p:cNvPr id="232" name="Google Shape;232;p17"/>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fontScale="92500"/>
          </a:bodyPr>
          <a:lstStyle/>
          <a:p>
            <a:pPr indent="-342900" lvl="0" marL="457200" rtl="0" algn="l">
              <a:lnSpc>
                <a:spcPct val="115000"/>
              </a:lnSpc>
              <a:spcBef>
                <a:spcPts val="0"/>
              </a:spcBef>
              <a:spcAft>
                <a:spcPts val="0"/>
              </a:spcAft>
              <a:buSzPct val="108108"/>
              <a:buChar char="●"/>
            </a:pPr>
            <a:r>
              <a:rPr lang="es"/>
              <a:t>Es importante que tomen en cuenta el espacio que ocupan. Existe una alta demanda de personas que desean participar y, lamentablemente, no todos pudieron ser admitidos (más de 100 mil inscritos en 2023). </a:t>
            </a:r>
            <a:endParaRPr/>
          </a:p>
          <a:p>
            <a:pPr indent="-342900" lvl="0" marL="457200" rtl="0" algn="l">
              <a:lnSpc>
                <a:spcPct val="115000"/>
              </a:lnSpc>
              <a:spcBef>
                <a:spcPts val="0"/>
              </a:spcBef>
              <a:spcAft>
                <a:spcPts val="0"/>
              </a:spcAft>
              <a:buSzPct val="108108"/>
              <a:buChar char="●"/>
            </a:pPr>
            <a:r>
              <a:rPr b="1" lang="es"/>
              <a:t>Si tienen alguna dificultad para cursar, les pedimos que nos avisen lo antes posible para brindar la oportunidad a otros interesados.</a:t>
            </a:r>
            <a:endParaRPr b="1"/>
          </a:p>
          <a:p>
            <a:pPr indent="-317500" lvl="1" marL="914400" rtl="0" algn="l">
              <a:lnSpc>
                <a:spcPct val="115000"/>
              </a:lnSpc>
              <a:spcBef>
                <a:spcPts val="0"/>
              </a:spcBef>
              <a:spcAft>
                <a:spcPts val="0"/>
              </a:spcAft>
              <a:buSzPct val="108108"/>
              <a:buChar char="○"/>
            </a:pPr>
            <a:r>
              <a:rPr lang="es"/>
              <a:t>Si surgen imprevistos o complicaciones para cursar, les pedimos que lo comuniquen a su Tutor/a para poder ayudarlos a encontrar una solución adecuada.</a:t>
            </a:r>
            <a:endParaRPr/>
          </a:p>
          <a:p>
            <a:pPr indent="-317500" lvl="1" marL="914400" rtl="0" algn="l">
              <a:lnSpc>
                <a:spcPct val="115000"/>
              </a:lnSpc>
              <a:spcBef>
                <a:spcPts val="0"/>
              </a:spcBef>
              <a:spcAft>
                <a:spcPts val="0"/>
              </a:spcAft>
              <a:buSzPct val="108108"/>
              <a:buChar char="○"/>
            </a:pPr>
            <a:r>
              <a:rPr lang="es"/>
              <a:t>Estamos para apoyarlos y asegurarnos de que puedan continuar con su formación de la mejor manera posible.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9"/>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Diploma</a:t>
            </a:r>
            <a:endParaRPr/>
          </a:p>
        </p:txBody>
      </p:sp>
      <p:sp>
        <p:nvSpPr>
          <p:cNvPr id="238" name="Google Shape;238;p19"/>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Se otorga una constancia de participación en el programa. Carga horaria de 198 horas.</a:t>
            </a:r>
            <a:endParaRPr/>
          </a:p>
          <a:p>
            <a:pPr indent="0" lvl="0" marL="0" rtl="0" algn="l">
              <a:lnSpc>
                <a:spcPct val="115000"/>
              </a:lnSpc>
              <a:spcBef>
                <a:spcPts val="1200"/>
              </a:spcBef>
              <a:spcAft>
                <a:spcPts val="0"/>
              </a:spcAft>
              <a:buSzPts val="1800"/>
              <a:buNone/>
            </a:pPr>
            <a:r>
              <a:rPr b="1" lang="es"/>
              <a:t>Requisitos para obtener el diploma:</a:t>
            </a:r>
            <a:endParaRPr b="1"/>
          </a:p>
          <a:p>
            <a:pPr indent="-342900" lvl="0" marL="457200" rtl="0" algn="l">
              <a:lnSpc>
                <a:spcPct val="115000"/>
              </a:lnSpc>
              <a:spcBef>
                <a:spcPts val="1200"/>
              </a:spcBef>
              <a:spcAft>
                <a:spcPts val="0"/>
              </a:spcAft>
              <a:buSzPts val="1800"/>
              <a:buChar char="●"/>
            </a:pPr>
            <a:r>
              <a:rPr lang="es"/>
              <a:t>Asistir al </a:t>
            </a:r>
            <a:r>
              <a:rPr b="1" lang="es"/>
              <a:t>65%</a:t>
            </a:r>
            <a:r>
              <a:rPr lang="es"/>
              <a:t> de las clases en vivo (sincrónicas)</a:t>
            </a:r>
            <a:endParaRPr/>
          </a:p>
          <a:p>
            <a:pPr indent="-342900" lvl="0" marL="457200" rtl="0" algn="l">
              <a:lnSpc>
                <a:spcPct val="115000"/>
              </a:lnSpc>
              <a:spcBef>
                <a:spcPts val="0"/>
              </a:spcBef>
              <a:spcAft>
                <a:spcPts val="0"/>
              </a:spcAft>
              <a:buSzPts val="1800"/>
              <a:buChar char="●"/>
            </a:pPr>
            <a:r>
              <a:rPr lang="es"/>
              <a:t>Acceder semanalmente al Aula Virtual</a:t>
            </a:r>
            <a:endParaRPr/>
          </a:p>
          <a:p>
            <a:pPr indent="-342900" lvl="0" marL="457200" rtl="0" algn="l">
              <a:lnSpc>
                <a:spcPct val="115000"/>
              </a:lnSpc>
              <a:spcBef>
                <a:spcPts val="0"/>
              </a:spcBef>
              <a:spcAft>
                <a:spcPts val="0"/>
              </a:spcAft>
              <a:buSzPts val="1800"/>
              <a:buChar char="●"/>
            </a:pPr>
            <a:r>
              <a:rPr lang="es"/>
              <a:t>Aprobar el Proyecto Web</a:t>
            </a:r>
            <a:endParaRPr/>
          </a:p>
          <a:p>
            <a:pPr indent="-342900" lvl="0" marL="457200" rtl="0" algn="l">
              <a:lnSpc>
                <a:spcPct val="115000"/>
              </a:lnSpc>
              <a:spcBef>
                <a:spcPts val="0"/>
              </a:spcBef>
              <a:spcAft>
                <a:spcPts val="0"/>
              </a:spcAft>
              <a:buSzPts val="1800"/>
              <a:buChar char="●"/>
            </a:pPr>
            <a:r>
              <a:rPr lang="es"/>
              <a:t>Aprobar y exponer el Proyecto Final Integrador</a:t>
            </a:r>
            <a:endParaRPr/>
          </a:p>
          <a:p>
            <a:pPr indent="-342900" lvl="0" marL="457200" rtl="0" algn="l">
              <a:lnSpc>
                <a:spcPct val="115000"/>
              </a:lnSpc>
              <a:spcBef>
                <a:spcPts val="0"/>
              </a:spcBef>
              <a:spcAft>
                <a:spcPts val="0"/>
              </a:spcAft>
              <a:buSzPts val="1800"/>
              <a:buChar char="●"/>
            </a:pPr>
            <a:r>
              <a:rPr lang="es"/>
              <a:t>Aprobar el EFI (Examen Final Integrador)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txBox="1"/>
          <p:nvPr>
            <p:ph type="title"/>
          </p:nvPr>
        </p:nvSpPr>
        <p:spPr>
          <a:xfrm>
            <a:off x="311700" y="597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Portfolio de Egresados</a:t>
            </a:r>
            <a:endParaRPr/>
          </a:p>
        </p:txBody>
      </p:sp>
      <p:sp>
        <p:nvSpPr>
          <p:cNvPr id="244" name="Google Shape;244;p20"/>
          <p:cNvSpPr txBox="1"/>
          <p:nvPr>
            <p:ph idx="1" type="body"/>
          </p:nvPr>
        </p:nvSpPr>
        <p:spPr>
          <a:xfrm>
            <a:off x="311700" y="11452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s" sz="1600"/>
              <a:t>Descubre los proyectos realizados por nuestros egresados, aplicando los conocimientos adquiridos en el curso.</a:t>
            </a:r>
            <a:endParaRPr sz="1600"/>
          </a:p>
          <a:p>
            <a:pPr indent="0" lvl="0" marL="0" rtl="0" algn="l">
              <a:lnSpc>
                <a:spcPct val="115000"/>
              </a:lnSpc>
              <a:spcBef>
                <a:spcPts val="1200"/>
              </a:spcBef>
              <a:spcAft>
                <a:spcPts val="1200"/>
              </a:spcAft>
              <a:buSzPts val="1400"/>
              <a:buNone/>
            </a:pPr>
            <a:r>
              <a:rPr b="1" lang="es" sz="1600"/>
              <a:t>Galería de proyectos de egresados/as del Programa Codo a Codo: </a:t>
            </a:r>
            <a:r>
              <a:rPr lang="es" sz="1600" u="sng">
                <a:solidFill>
                  <a:schemeClr val="hlink"/>
                </a:solidFill>
                <a:hlinkClick r:id="rId3"/>
              </a:rPr>
              <a:t>https://agenciadeaprendizaje.bue.edu.ar/portfolio-egresados-codo-a-codo</a:t>
            </a:r>
            <a:r>
              <a:rPr lang="es" sz="1600"/>
              <a:t> </a:t>
            </a:r>
            <a:endParaRPr sz="1600"/>
          </a:p>
        </p:txBody>
      </p:sp>
      <p:grpSp>
        <p:nvGrpSpPr>
          <p:cNvPr id="245" name="Google Shape;245;p20"/>
          <p:cNvGrpSpPr/>
          <p:nvPr/>
        </p:nvGrpSpPr>
        <p:grpSpPr>
          <a:xfrm>
            <a:off x="4611866" y="1170123"/>
            <a:ext cx="4220429" cy="2521605"/>
            <a:chOff x="3538825" y="357800"/>
            <a:chExt cx="5357914" cy="3201225"/>
          </a:xfrm>
        </p:grpSpPr>
        <p:pic>
          <p:nvPicPr>
            <p:cNvPr id="246" name="Google Shape;246;p20"/>
            <p:cNvPicPr preferRelativeResize="0"/>
            <p:nvPr/>
          </p:nvPicPr>
          <p:blipFill rotWithShape="1">
            <a:blip r:embed="rId4">
              <a:alphaModFix/>
            </a:blip>
            <a:srcRect b="0" l="0" r="0" t="0"/>
            <a:stretch/>
          </p:blipFill>
          <p:spPr>
            <a:xfrm>
              <a:off x="3538825" y="357800"/>
              <a:ext cx="2652075" cy="1502850"/>
            </a:xfrm>
            <a:prstGeom prst="rect">
              <a:avLst/>
            </a:prstGeom>
            <a:noFill/>
            <a:ln>
              <a:noFill/>
            </a:ln>
          </p:spPr>
        </p:pic>
        <p:pic>
          <p:nvPicPr>
            <p:cNvPr id="247" name="Google Shape;247;p20"/>
            <p:cNvPicPr preferRelativeResize="0"/>
            <p:nvPr/>
          </p:nvPicPr>
          <p:blipFill rotWithShape="1">
            <a:blip r:embed="rId5">
              <a:alphaModFix/>
            </a:blip>
            <a:srcRect b="0" l="0" r="0" t="0"/>
            <a:stretch/>
          </p:blipFill>
          <p:spPr>
            <a:xfrm>
              <a:off x="6244650" y="357800"/>
              <a:ext cx="2652089" cy="1502850"/>
            </a:xfrm>
            <a:prstGeom prst="rect">
              <a:avLst/>
            </a:prstGeom>
            <a:noFill/>
            <a:ln>
              <a:noFill/>
            </a:ln>
          </p:spPr>
        </p:pic>
        <p:pic>
          <p:nvPicPr>
            <p:cNvPr id="248" name="Google Shape;248;p20"/>
            <p:cNvPicPr preferRelativeResize="0"/>
            <p:nvPr/>
          </p:nvPicPr>
          <p:blipFill rotWithShape="1">
            <a:blip r:embed="rId6">
              <a:alphaModFix/>
            </a:blip>
            <a:srcRect b="0" l="0" r="0" t="0"/>
            <a:stretch/>
          </p:blipFill>
          <p:spPr>
            <a:xfrm>
              <a:off x="3538825" y="2056175"/>
              <a:ext cx="2652089" cy="1502850"/>
            </a:xfrm>
            <a:prstGeom prst="rect">
              <a:avLst/>
            </a:prstGeom>
            <a:noFill/>
            <a:ln>
              <a:noFill/>
            </a:ln>
          </p:spPr>
        </p:pic>
        <p:pic>
          <p:nvPicPr>
            <p:cNvPr id="249" name="Google Shape;249;p20"/>
            <p:cNvPicPr preferRelativeResize="0"/>
            <p:nvPr/>
          </p:nvPicPr>
          <p:blipFill rotWithShape="1">
            <a:blip r:embed="rId7">
              <a:alphaModFix/>
            </a:blip>
            <a:srcRect b="0" l="0" r="0" t="0"/>
            <a:stretch/>
          </p:blipFill>
          <p:spPr>
            <a:xfrm>
              <a:off x="6246550" y="2056175"/>
              <a:ext cx="2648300" cy="1500703"/>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Registro de Asistencia</a:t>
            </a:r>
            <a:endParaRPr/>
          </a:p>
        </p:txBody>
      </p:sp>
      <p:sp>
        <p:nvSpPr>
          <p:cNvPr id="255" name="Google Shape;255;p21"/>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Clr>
                <a:schemeClr val="dk1"/>
              </a:buClr>
              <a:buSzPct val="66066"/>
              <a:buFont typeface="Arial"/>
              <a:buNone/>
            </a:pPr>
            <a:r>
              <a:rPr lang="es"/>
              <a:t>Tendrás un enlace exclusivo para tu Comisión: Te proporcionaremos un formulario de asistencia único para tu curso. </a:t>
            </a:r>
            <a:r>
              <a:rPr b="1" lang="es"/>
              <a:t>El enlace será el mismo en todas las clases.</a:t>
            </a:r>
            <a:endParaRPr b="1"/>
          </a:p>
          <a:p>
            <a:pPr indent="0" lvl="0" marL="0" rtl="0" algn="l">
              <a:lnSpc>
                <a:spcPct val="115000"/>
              </a:lnSpc>
              <a:spcBef>
                <a:spcPts val="1200"/>
              </a:spcBef>
              <a:spcAft>
                <a:spcPts val="0"/>
              </a:spcAft>
              <a:buClr>
                <a:schemeClr val="dk1"/>
              </a:buClr>
              <a:buSzPct val="66066"/>
              <a:buFont typeface="Arial"/>
              <a:buNone/>
            </a:pPr>
            <a:r>
              <a:rPr lang="es"/>
              <a:t>La asistencia a las clases en vivo es obligatoria y se requiere alcanzar al menos el </a:t>
            </a:r>
            <a:r>
              <a:rPr b="1" lang="es">
                <a:solidFill>
                  <a:srgbClr val="7685E6"/>
                </a:solidFill>
              </a:rPr>
              <a:t>65% de asistencia</a:t>
            </a:r>
            <a:r>
              <a:rPr lang="es"/>
              <a:t> total.</a:t>
            </a:r>
            <a:endParaRPr/>
          </a:p>
          <a:p>
            <a:pPr indent="0" lvl="0" marL="0" rtl="0" algn="l">
              <a:lnSpc>
                <a:spcPct val="115000"/>
              </a:lnSpc>
              <a:spcBef>
                <a:spcPts val="1200"/>
              </a:spcBef>
              <a:spcAft>
                <a:spcPts val="0"/>
              </a:spcAft>
              <a:buClr>
                <a:schemeClr val="dk1"/>
              </a:buClr>
              <a:buSzPct val="66066"/>
              <a:buFont typeface="Arial"/>
              <a:buNone/>
            </a:pPr>
            <a:r>
              <a:rPr lang="es"/>
              <a:t>Recuerda marcar tu presente durante la clase cuando el Instructor lo indique, ya que el registro es automático y no podrá ser modificado.</a:t>
            </a:r>
            <a:endParaRPr/>
          </a:p>
          <a:p>
            <a:pPr indent="0" lvl="0" marL="0" rtl="0" algn="l">
              <a:lnSpc>
                <a:spcPct val="115000"/>
              </a:lnSpc>
              <a:spcBef>
                <a:spcPts val="1200"/>
              </a:spcBef>
              <a:spcAft>
                <a:spcPts val="1200"/>
              </a:spcAft>
              <a:buSzPct val="108108"/>
              <a:buNone/>
            </a:pPr>
            <a:r>
              <a:rPr lang="es"/>
              <a:t>Si acumulás </a:t>
            </a:r>
            <a:r>
              <a:rPr b="1" lang="es"/>
              <a:t>6 inasistencias consecutivas, serás dado de baja</a:t>
            </a:r>
            <a:r>
              <a:rPr lang="es"/>
              <a:t> automáticamente del curso.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3"/>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s" sz="2130"/>
              <a:t>¿Qué conviene estudiar? 10 carreras con salida laboral…</a:t>
            </a:r>
            <a:endParaRPr sz="2130"/>
          </a:p>
        </p:txBody>
      </p:sp>
      <p:sp>
        <p:nvSpPr>
          <p:cNvPr id="261" name="Google Shape;261;p53"/>
          <p:cNvSpPr txBox="1"/>
          <p:nvPr>
            <p:ph idx="1" type="body"/>
          </p:nvPr>
        </p:nvSpPr>
        <p:spPr>
          <a:xfrm>
            <a:off x="432025" y="1609675"/>
            <a:ext cx="3847800" cy="17361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7685E6"/>
              </a:buClr>
              <a:buSzPts val="1800"/>
              <a:buChar char="●"/>
            </a:pPr>
            <a:r>
              <a:rPr b="1" lang="es">
                <a:solidFill>
                  <a:srgbClr val="7685E6"/>
                </a:solidFill>
              </a:rPr>
              <a:t>Programación</a:t>
            </a:r>
            <a:endParaRPr b="1">
              <a:solidFill>
                <a:srgbClr val="7685E6"/>
              </a:solidFill>
            </a:endParaRPr>
          </a:p>
          <a:p>
            <a:pPr indent="-342900" lvl="0" marL="457200" rtl="0" algn="l">
              <a:lnSpc>
                <a:spcPct val="115000"/>
              </a:lnSpc>
              <a:spcBef>
                <a:spcPts val="0"/>
              </a:spcBef>
              <a:spcAft>
                <a:spcPts val="0"/>
              </a:spcAft>
              <a:buSzPts val="1800"/>
              <a:buChar char="●"/>
            </a:pPr>
            <a:r>
              <a:rPr lang="es"/>
              <a:t>Ingeniería</a:t>
            </a:r>
            <a:endParaRPr/>
          </a:p>
          <a:p>
            <a:pPr indent="-342900" lvl="0" marL="457200" rtl="0" algn="l">
              <a:lnSpc>
                <a:spcPct val="115000"/>
              </a:lnSpc>
              <a:spcBef>
                <a:spcPts val="0"/>
              </a:spcBef>
              <a:spcAft>
                <a:spcPts val="0"/>
              </a:spcAft>
              <a:buSzPts val="1800"/>
              <a:buChar char="●"/>
            </a:pPr>
            <a:r>
              <a:rPr lang="es"/>
              <a:t>Marketing Digital</a:t>
            </a:r>
            <a:endParaRPr/>
          </a:p>
          <a:p>
            <a:pPr indent="-342900" lvl="0" marL="457200" rtl="0" algn="l">
              <a:lnSpc>
                <a:spcPct val="115000"/>
              </a:lnSpc>
              <a:spcBef>
                <a:spcPts val="0"/>
              </a:spcBef>
              <a:spcAft>
                <a:spcPts val="0"/>
              </a:spcAft>
              <a:buSzPts val="1800"/>
              <a:buChar char="●"/>
            </a:pPr>
            <a:r>
              <a:rPr lang="es"/>
              <a:t>Enfermería</a:t>
            </a:r>
            <a:endParaRPr/>
          </a:p>
          <a:p>
            <a:pPr indent="-342900" lvl="0" marL="457200" rtl="0" algn="l">
              <a:lnSpc>
                <a:spcPct val="115000"/>
              </a:lnSpc>
              <a:spcBef>
                <a:spcPts val="0"/>
              </a:spcBef>
              <a:spcAft>
                <a:spcPts val="0"/>
              </a:spcAft>
              <a:buClr>
                <a:srgbClr val="7685E6"/>
              </a:buClr>
              <a:buSzPts val="1800"/>
              <a:buChar char="●"/>
            </a:pPr>
            <a:r>
              <a:rPr b="1" lang="es">
                <a:solidFill>
                  <a:srgbClr val="7685E6"/>
                </a:solidFill>
              </a:rPr>
              <a:t>Data Science</a:t>
            </a:r>
            <a:endParaRPr/>
          </a:p>
        </p:txBody>
      </p:sp>
      <p:sp>
        <p:nvSpPr>
          <p:cNvPr id="262" name="Google Shape;262;p53"/>
          <p:cNvSpPr txBox="1"/>
          <p:nvPr/>
        </p:nvSpPr>
        <p:spPr>
          <a:xfrm>
            <a:off x="3723750" y="1609675"/>
            <a:ext cx="5091300" cy="1736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7685E6"/>
              </a:buClr>
              <a:buSzPts val="1800"/>
              <a:buFont typeface="Montserrat"/>
              <a:buChar char="●"/>
            </a:pPr>
            <a:r>
              <a:rPr b="1" i="0" lang="es" sz="1800" u="none" cap="none" strike="noStrike">
                <a:solidFill>
                  <a:srgbClr val="7685E6"/>
                </a:solidFill>
                <a:latin typeface="Montserrat"/>
                <a:ea typeface="Montserrat"/>
                <a:cs typeface="Montserrat"/>
                <a:sym typeface="Montserrat"/>
              </a:rPr>
              <a:t>Diseño UX/UI</a:t>
            </a:r>
            <a:endParaRPr b="0" i="0" sz="1800" u="none" cap="none" strike="noStrike">
              <a:solidFill>
                <a:schemeClr val="dk2"/>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dk2"/>
              </a:buClr>
              <a:buSzPts val="1800"/>
              <a:buFont typeface="Montserrat"/>
              <a:buChar char="●"/>
            </a:pPr>
            <a:r>
              <a:rPr b="0" i="0" lang="es" sz="1800" u="none" cap="none" strike="noStrike">
                <a:solidFill>
                  <a:schemeClr val="dk2"/>
                </a:solidFill>
                <a:latin typeface="Montserrat"/>
                <a:ea typeface="Montserrat"/>
                <a:cs typeface="Montserrat"/>
                <a:sym typeface="Montserrat"/>
              </a:rPr>
              <a:t>Negocios Digitales</a:t>
            </a:r>
            <a:endParaRPr b="0" i="0" sz="1800" u="none" cap="none" strike="noStrike">
              <a:solidFill>
                <a:schemeClr val="dk2"/>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dk2"/>
              </a:buClr>
              <a:buSzPts val="1800"/>
              <a:buFont typeface="Montserrat"/>
              <a:buChar char="●"/>
            </a:pPr>
            <a:r>
              <a:rPr b="0" i="0" lang="es" sz="1800" u="none" cap="none" strike="noStrike">
                <a:solidFill>
                  <a:schemeClr val="dk2"/>
                </a:solidFill>
                <a:latin typeface="Montserrat"/>
                <a:ea typeface="Montserrat"/>
                <a:cs typeface="Montserrat"/>
                <a:sym typeface="Montserrat"/>
              </a:rPr>
              <a:t>Biotecnología</a:t>
            </a:r>
            <a:endParaRPr b="0" i="0" sz="1800" u="none" cap="none" strike="noStrike">
              <a:solidFill>
                <a:schemeClr val="dk2"/>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dk2"/>
              </a:buClr>
              <a:buSzPts val="1800"/>
              <a:buFont typeface="Montserrat"/>
              <a:buChar char="●"/>
            </a:pPr>
            <a:r>
              <a:rPr b="0" i="0" lang="es" sz="1800" u="none" cap="none" strike="noStrike">
                <a:solidFill>
                  <a:schemeClr val="dk2"/>
                </a:solidFill>
                <a:latin typeface="Montserrat"/>
                <a:ea typeface="Montserrat"/>
                <a:cs typeface="Montserrat"/>
                <a:sym typeface="Montserrat"/>
              </a:rPr>
              <a:t>Logística</a:t>
            </a:r>
            <a:endParaRPr b="0" i="0" sz="1800" u="none" cap="none" strike="noStrike">
              <a:solidFill>
                <a:schemeClr val="dk2"/>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dk2"/>
              </a:buClr>
              <a:buSzPts val="1800"/>
              <a:buFont typeface="Montserrat"/>
              <a:buChar char="●"/>
            </a:pPr>
            <a:r>
              <a:rPr b="0" i="0" lang="es" sz="1800" u="none" cap="none" strike="noStrike">
                <a:solidFill>
                  <a:schemeClr val="dk2"/>
                </a:solidFill>
                <a:latin typeface="Montserrat"/>
                <a:ea typeface="Montserrat"/>
                <a:cs typeface="Montserrat"/>
                <a:sym typeface="Montserrat"/>
              </a:rPr>
              <a:t>Energías Renovables</a:t>
            </a:r>
            <a:endParaRPr b="0" i="0" sz="1400" u="none" cap="none" strike="noStrike">
              <a:solidFill>
                <a:srgbClr val="000000"/>
              </a:solidFill>
              <a:latin typeface="Arial"/>
              <a:ea typeface="Arial"/>
              <a:cs typeface="Arial"/>
              <a:sym typeface="Arial"/>
            </a:endParaRPr>
          </a:p>
        </p:txBody>
      </p:sp>
      <p:pic>
        <p:nvPicPr>
          <p:cNvPr id="263" name="Google Shape;263;p53"/>
          <p:cNvPicPr preferRelativeResize="0"/>
          <p:nvPr/>
        </p:nvPicPr>
        <p:blipFill rotWithShape="1">
          <a:blip r:embed="rId3">
            <a:alphaModFix/>
          </a:blip>
          <a:srcRect b="0" l="0" r="0" t="0"/>
          <a:stretch/>
        </p:blipFill>
        <p:spPr>
          <a:xfrm>
            <a:off x="7409475" y="1761500"/>
            <a:ext cx="1188050" cy="1188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Aula Virtual</a:t>
            </a:r>
            <a:endParaRPr/>
          </a:p>
        </p:txBody>
      </p:sp>
      <p:sp>
        <p:nvSpPr>
          <p:cNvPr id="269" name="Google Shape;269;p24"/>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0"/>
              </a:spcAft>
              <a:buSzPct val="142857"/>
              <a:buNone/>
            </a:pPr>
            <a:r>
              <a:rPr lang="es"/>
              <a:t>Los estudiantes tendrán a su disposición el contenido teórico del curso en el aula. De presentar problemas, deberán informar a la brevedad a fin de solucionar el inconveniente lo antes posible. </a:t>
            </a:r>
            <a:endParaRPr/>
          </a:p>
          <a:p>
            <a:pPr indent="0" lvl="0" marL="0" rtl="0" algn="l">
              <a:lnSpc>
                <a:spcPct val="115000"/>
              </a:lnSpc>
              <a:spcBef>
                <a:spcPts val="1200"/>
              </a:spcBef>
              <a:spcAft>
                <a:spcPts val="0"/>
              </a:spcAft>
              <a:buSzPct val="142857"/>
              <a:buNone/>
            </a:pPr>
            <a:r>
              <a:rPr b="1" lang="es"/>
              <a:t>Se les dará el alta dentro de la próxima semana.</a:t>
            </a:r>
            <a:endParaRPr b="1"/>
          </a:p>
          <a:p>
            <a:pPr indent="-308610" lvl="0" marL="457200" rtl="0" algn="l">
              <a:lnSpc>
                <a:spcPct val="115000"/>
              </a:lnSpc>
              <a:spcBef>
                <a:spcPts val="1200"/>
              </a:spcBef>
              <a:spcAft>
                <a:spcPts val="0"/>
              </a:spcAft>
              <a:buSzPct val="100000"/>
              <a:buChar char="●"/>
            </a:pPr>
            <a:r>
              <a:rPr lang="es"/>
              <a:t>Enlace: </a:t>
            </a:r>
            <a:r>
              <a:rPr lang="es" u="sng">
                <a:solidFill>
                  <a:schemeClr val="hlink"/>
                </a:solidFill>
                <a:hlinkClick r:id="rId3"/>
              </a:rPr>
              <a:t>https://aulasvirtuales.bue.edu.ar/</a:t>
            </a:r>
            <a:r>
              <a:rPr lang="es"/>
              <a:t> </a:t>
            </a:r>
            <a:endParaRPr/>
          </a:p>
          <a:p>
            <a:pPr indent="0" lvl="0" marL="0" rtl="0" algn="l">
              <a:lnSpc>
                <a:spcPct val="115000"/>
              </a:lnSpc>
              <a:spcBef>
                <a:spcPts val="1200"/>
              </a:spcBef>
              <a:spcAft>
                <a:spcPts val="0"/>
              </a:spcAft>
              <a:buSzPct val="142857"/>
              <a:buNone/>
            </a:pPr>
            <a:r>
              <a:rPr lang="es"/>
              <a:t>En ella podrán encontrar:</a:t>
            </a:r>
            <a:endParaRPr/>
          </a:p>
          <a:p>
            <a:pPr indent="-308610" lvl="0" marL="457200" rtl="0" algn="l">
              <a:lnSpc>
                <a:spcPct val="115000"/>
              </a:lnSpc>
              <a:spcBef>
                <a:spcPts val="1200"/>
              </a:spcBef>
              <a:spcAft>
                <a:spcPts val="0"/>
              </a:spcAft>
              <a:buSzPct val="100000"/>
              <a:buChar char="●"/>
            </a:pPr>
            <a:r>
              <a:rPr lang="es"/>
              <a:t>Material teórico y Actividades prácticas</a:t>
            </a:r>
            <a:endParaRPr/>
          </a:p>
          <a:p>
            <a:pPr indent="-308610" lvl="0" marL="457200" rtl="0" algn="l">
              <a:lnSpc>
                <a:spcPct val="115000"/>
              </a:lnSpc>
              <a:spcBef>
                <a:spcPts val="0"/>
              </a:spcBef>
              <a:spcAft>
                <a:spcPts val="0"/>
              </a:spcAft>
              <a:buSzPct val="100000"/>
              <a:buChar char="●"/>
            </a:pPr>
            <a:r>
              <a:rPr lang="es"/>
              <a:t>Ejercicios optativos de autocorrección (con fecha de vencimiento cada 2 semanas)</a:t>
            </a:r>
            <a:endParaRPr/>
          </a:p>
          <a:p>
            <a:pPr indent="0" lvl="0" marL="0" rtl="0" algn="l">
              <a:lnSpc>
                <a:spcPct val="115000"/>
              </a:lnSpc>
              <a:spcBef>
                <a:spcPts val="1200"/>
              </a:spcBef>
              <a:spcAft>
                <a:spcPts val="0"/>
              </a:spcAft>
              <a:buClr>
                <a:schemeClr val="dk1"/>
              </a:buClr>
              <a:buSzPct val="61109"/>
              <a:buFont typeface="Arial"/>
              <a:buNone/>
            </a:pPr>
            <a:r>
              <a:rPr lang="es"/>
              <a:t>Se accede con los siguientes datos:</a:t>
            </a:r>
            <a:endParaRPr/>
          </a:p>
          <a:p>
            <a:pPr indent="-308610" lvl="0" marL="457200" rtl="0" algn="l">
              <a:lnSpc>
                <a:spcPct val="115000"/>
              </a:lnSpc>
              <a:spcBef>
                <a:spcPts val="1200"/>
              </a:spcBef>
              <a:spcAft>
                <a:spcPts val="0"/>
              </a:spcAft>
              <a:buSzPct val="100000"/>
              <a:buChar char="●"/>
            </a:pPr>
            <a:r>
              <a:rPr lang="es"/>
              <a:t>Usuario: DNI del estudiante</a:t>
            </a:r>
            <a:endParaRPr/>
          </a:p>
          <a:p>
            <a:pPr indent="-308610" lvl="0" marL="457200" rtl="0" algn="l">
              <a:lnSpc>
                <a:spcPct val="115000"/>
              </a:lnSpc>
              <a:spcBef>
                <a:spcPts val="0"/>
              </a:spcBef>
              <a:spcAft>
                <a:spcPts val="0"/>
              </a:spcAft>
              <a:buSzPct val="100000"/>
              <a:buChar char="●"/>
            </a:pPr>
            <a:r>
              <a:rPr lang="es"/>
              <a:t>Contraseña: Prueba!123</a:t>
            </a:r>
            <a:endParaRPr/>
          </a:p>
          <a:p>
            <a:pPr indent="0" lvl="0" marL="0" rtl="0" algn="l">
              <a:lnSpc>
                <a:spcPct val="115000"/>
              </a:lnSpc>
              <a:spcBef>
                <a:spcPts val="1200"/>
              </a:spcBef>
              <a:spcAft>
                <a:spcPts val="1200"/>
              </a:spcAft>
              <a:buSzPct val="142857"/>
              <a:buNone/>
            </a:pPr>
            <a:r>
              <a:rPr b="1" lang="es"/>
              <a:t>Nota</a:t>
            </a:r>
            <a:r>
              <a:rPr lang="es"/>
              <a:t>: la contraseña la deben cambiar al ingresar por primera vez y completar su foto de perfil.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Comunicación y Aula Virtual</a:t>
            </a:r>
            <a:endParaRPr/>
          </a:p>
        </p:txBody>
      </p:sp>
      <p:sp>
        <p:nvSpPr>
          <p:cNvPr id="275" name="Google Shape;275;p25"/>
          <p:cNvSpPr txBox="1"/>
          <p:nvPr>
            <p:ph idx="1" type="body"/>
          </p:nvPr>
        </p:nvSpPr>
        <p:spPr>
          <a:xfrm>
            <a:off x="432025" y="1297675"/>
            <a:ext cx="8280000" cy="3318000"/>
          </a:xfrm>
          <a:prstGeom prst="rect">
            <a:avLst/>
          </a:prstGeom>
          <a:noFill/>
          <a:ln>
            <a:noFill/>
          </a:ln>
        </p:spPr>
        <p:txBody>
          <a:bodyPr anchorCtr="0" anchor="t" bIns="91425" lIns="91425" spcFirstLastPara="1" rIns="91425" wrap="square" tIns="91425">
            <a:normAutofit fontScale="92500"/>
          </a:bodyPr>
          <a:lstStyle/>
          <a:p>
            <a:pPr indent="-342900" lvl="0" marL="457200" rtl="0" algn="l">
              <a:lnSpc>
                <a:spcPct val="115000"/>
              </a:lnSpc>
              <a:spcBef>
                <a:spcPts val="0"/>
              </a:spcBef>
              <a:spcAft>
                <a:spcPts val="0"/>
              </a:spcAft>
              <a:buSzPct val="108108"/>
              <a:buChar char="●"/>
            </a:pPr>
            <a:r>
              <a:rPr lang="es"/>
              <a:t>El Aula Virtual es de </a:t>
            </a:r>
            <a:r>
              <a:rPr b="1" lang="es"/>
              <a:t>uso obligatorio</a:t>
            </a:r>
            <a:r>
              <a:rPr lang="es"/>
              <a:t> y será nuestro principal medio de contacto.</a:t>
            </a:r>
            <a:endParaRPr/>
          </a:p>
          <a:p>
            <a:pPr indent="-342900" lvl="0" marL="457200" rtl="0" algn="l">
              <a:lnSpc>
                <a:spcPct val="115000"/>
              </a:lnSpc>
              <a:spcBef>
                <a:spcPts val="0"/>
              </a:spcBef>
              <a:spcAft>
                <a:spcPts val="0"/>
              </a:spcAft>
              <a:buSzPct val="108108"/>
              <a:buChar char="●"/>
            </a:pPr>
            <a:r>
              <a:rPr b="1" lang="es"/>
              <a:t>Revisá diariamente la Cartelera</a:t>
            </a:r>
            <a:r>
              <a:rPr lang="es"/>
              <a:t> de Novedades para información importante.</a:t>
            </a:r>
            <a:endParaRPr/>
          </a:p>
          <a:p>
            <a:pPr indent="-342900" lvl="0" marL="457200" rtl="0" algn="l">
              <a:lnSpc>
                <a:spcPct val="115000"/>
              </a:lnSpc>
              <a:spcBef>
                <a:spcPts val="0"/>
              </a:spcBef>
              <a:spcAft>
                <a:spcPts val="0"/>
              </a:spcAft>
              <a:buSzPct val="108108"/>
              <a:buChar char="●"/>
            </a:pPr>
            <a:r>
              <a:rPr lang="es"/>
              <a:t>Podés utilizar la </a:t>
            </a:r>
            <a:r>
              <a:rPr b="1" lang="es"/>
              <a:t>app de Moodle</a:t>
            </a:r>
            <a:r>
              <a:rPr lang="es"/>
              <a:t> para acceder al Aula Virtual también desde tu celular.</a:t>
            </a:r>
            <a:endParaRPr/>
          </a:p>
          <a:p>
            <a:pPr indent="-342900" lvl="0" marL="457200" rtl="0" algn="l">
              <a:lnSpc>
                <a:spcPct val="115000"/>
              </a:lnSpc>
              <a:spcBef>
                <a:spcPts val="0"/>
              </a:spcBef>
              <a:spcAft>
                <a:spcPts val="0"/>
              </a:spcAft>
              <a:buSzPct val="108108"/>
              <a:buChar char="●"/>
            </a:pPr>
            <a:r>
              <a:rPr lang="es"/>
              <a:t>Para promover nuestra comunidad educativa, utilizaremos </a:t>
            </a:r>
            <a:r>
              <a:rPr b="1" lang="es"/>
              <a:t>Discord</a:t>
            </a:r>
            <a:r>
              <a:rPr lang="es"/>
              <a:t>:</a:t>
            </a:r>
            <a:endParaRPr/>
          </a:p>
          <a:p>
            <a:pPr indent="-317500" lvl="1" marL="914400" rtl="0" algn="l">
              <a:lnSpc>
                <a:spcPct val="115000"/>
              </a:lnSpc>
              <a:spcBef>
                <a:spcPts val="0"/>
              </a:spcBef>
              <a:spcAft>
                <a:spcPts val="0"/>
              </a:spcAft>
              <a:buSzPct val="108108"/>
              <a:buChar char="○"/>
            </a:pPr>
            <a:r>
              <a:rPr lang="es"/>
              <a:t>Plataforma para intercambio de mensajes y materiales entre todos los estudiantes.</a:t>
            </a:r>
            <a:endParaRPr/>
          </a:p>
          <a:p>
            <a:pPr indent="-317500" lvl="1" marL="914400" rtl="0" algn="l">
              <a:lnSpc>
                <a:spcPct val="115000"/>
              </a:lnSpc>
              <a:spcBef>
                <a:spcPts val="0"/>
              </a:spcBef>
              <a:spcAft>
                <a:spcPts val="0"/>
              </a:spcAft>
              <a:buSzPct val="108108"/>
              <a:buChar char="○"/>
            </a:pPr>
            <a:r>
              <a:rPr lang="es"/>
              <a:t>Próximamente recibirás los datos para unirte al servidor. Se habilitará en las próximas semanas.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
          <p:cNvSpPr txBox="1"/>
          <p:nvPr>
            <p:ph type="ctrTitle"/>
          </p:nvPr>
        </p:nvSpPr>
        <p:spPr>
          <a:xfrm>
            <a:off x="311700" y="1226800"/>
            <a:ext cx="8520600" cy="1570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s"/>
              <a:t>Les damos la bienvenida</a:t>
            </a:r>
            <a:endParaRPr/>
          </a:p>
        </p:txBody>
      </p:sp>
      <p:sp>
        <p:nvSpPr>
          <p:cNvPr id="146" name="Google Shape;146;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500"/>
              <a:buNone/>
            </a:pPr>
            <a:r>
              <a:rPr lang="es"/>
              <a:t>Vamos a comenzar a grabar la clase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4"/>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Evita que nuestros correos caigan en SPAM</a:t>
            </a:r>
            <a:endParaRPr/>
          </a:p>
        </p:txBody>
      </p:sp>
      <p:sp>
        <p:nvSpPr>
          <p:cNvPr id="281" name="Google Shape;281;p54"/>
          <p:cNvSpPr txBox="1"/>
          <p:nvPr>
            <p:ph idx="1" type="body"/>
          </p:nvPr>
        </p:nvSpPr>
        <p:spPr>
          <a:xfrm>
            <a:off x="432025" y="1304875"/>
            <a:ext cx="8280000" cy="5103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Agregá </a:t>
            </a:r>
            <a:r>
              <a:rPr b="1" lang="es"/>
              <a:t>@bue.edu.ar</a:t>
            </a:r>
            <a:r>
              <a:rPr lang="es"/>
              <a:t> como remitente seguro en tu correo. </a:t>
            </a:r>
            <a:endParaRPr/>
          </a:p>
        </p:txBody>
      </p:sp>
      <p:pic>
        <p:nvPicPr>
          <p:cNvPr id="282" name="Google Shape;282;p54"/>
          <p:cNvPicPr preferRelativeResize="0"/>
          <p:nvPr/>
        </p:nvPicPr>
        <p:blipFill rotWithShape="1">
          <a:blip r:embed="rId3">
            <a:alphaModFix/>
          </a:blip>
          <a:srcRect b="0" l="0" r="0" t="0"/>
          <a:stretch/>
        </p:blipFill>
        <p:spPr>
          <a:xfrm>
            <a:off x="601550" y="1854775"/>
            <a:ext cx="510300" cy="510300"/>
          </a:xfrm>
          <a:prstGeom prst="rect">
            <a:avLst/>
          </a:prstGeom>
          <a:noFill/>
          <a:ln>
            <a:noFill/>
          </a:ln>
        </p:spPr>
      </p:pic>
      <p:sp>
        <p:nvSpPr>
          <p:cNvPr id="283" name="Google Shape;283;p54"/>
          <p:cNvSpPr txBox="1"/>
          <p:nvPr/>
        </p:nvSpPr>
        <p:spPr>
          <a:xfrm>
            <a:off x="1174250" y="1939363"/>
            <a:ext cx="7759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600"/>
              <a:buFont typeface="Arial"/>
              <a:buNone/>
            </a:pPr>
            <a:r>
              <a:rPr b="0" i="0" lang="es" sz="1600" u="none" cap="none" strike="noStrike">
                <a:solidFill>
                  <a:schemeClr val="dk2"/>
                </a:solidFill>
                <a:latin typeface="Montserrat"/>
                <a:ea typeface="Montserrat"/>
                <a:cs typeface="Montserrat"/>
                <a:sym typeface="Montserrat"/>
              </a:rPr>
              <a:t>Así te aseguras de recibir toda la información del programa sin problemas.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5"/>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Clases sincrónicas</a:t>
            </a:r>
            <a:endParaRPr/>
          </a:p>
        </p:txBody>
      </p:sp>
      <p:sp>
        <p:nvSpPr>
          <p:cNvPr id="289" name="Google Shape;289;p55"/>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Participarás en 2 clases en línea en vivo cada semana.</a:t>
            </a:r>
            <a:endParaRPr/>
          </a:p>
          <a:p>
            <a:pPr indent="-342900" lvl="0" marL="457200" rtl="0" algn="l">
              <a:lnSpc>
                <a:spcPct val="115000"/>
              </a:lnSpc>
              <a:spcBef>
                <a:spcPts val="0"/>
              </a:spcBef>
              <a:spcAft>
                <a:spcPts val="0"/>
              </a:spcAft>
              <a:buSzPts val="1800"/>
              <a:buChar char="●"/>
            </a:pPr>
            <a:r>
              <a:rPr lang="es"/>
              <a:t>Las clases se llevarán a cabo a través de </a:t>
            </a:r>
            <a:r>
              <a:rPr b="1" lang="es"/>
              <a:t>Google Meet.</a:t>
            </a:r>
            <a:endParaRPr b="1"/>
          </a:p>
          <a:p>
            <a:pPr indent="-342900" lvl="0" marL="457200" rtl="0" algn="l">
              <a:lnSpc>
                <a:spcPct val="115000"/>
              </a:lnSpc>
              <a:spcBef>
                <a:spcPts val="0"/>
              </a:spcBef>
              <a:spcAft>
                <a:spcPts val="0"/>
              </a:spcAft>
              <a:buSzPts val="1800"/>
              <a:buChar char="●"/>
            </a:pPr>
            <a:r>
              <a:rPr lang="es"/>
              <a:t>Es obligatoria la asistencia a las clases en vivo.</a:t>
            </a:r>
            <a:endParaRPr/>
          </a:p>
          <a:p>
            <a:pPr indent="-342900" lvl="0" marL="457200" rtl="0" algn="l">
              <a:lnSpc>
                <a:spcPct val="115000"/>
              </a:lnSpc>
              <a:spcBef>
                <a:spcPts val="0"/>
              </a:spcBef>
              <a:spcAft>
                <a:spcPts val="0"/>
              </a:spcAft>
              <a:buSzPts val="1800"/>
              <a:buChar char="●"/>
            </a:pPr>
            <a:r>
              <a:rPr b="1" lang="es"/>
              <a:t>Recordá habilitar tu cámara en todas tus clases.</a:t>
            </a:r>
            <a:endParaRPr b="1"/>
          </a:p>
          <a:p>
            <a:pPr indent="-342900" lvl="0" marL="457200" rtl="0" algn="l">
              <a:lnSpc>
                <a:spcPct val="115000"/>
              </a:lnSpc>
              <a:spcBef>
                <a:spcPts val="0"/>
              </a:spcBef>
              <a:spcAft>
                <a:spcPts val="0"/>
              </a:spcAft>
              <a:buSzPts val="1800"/>
              <a:buChar char="●"/>
            </a:pPr>
            <a:r>
              <a:rPr b="1" lang="es"/>
              <a:t>Colocar nombre y apellido para poder identificarte.</a:t>
            </a:r>
            <a:endParaRPr b="1"/>
          </a:p>
          <a:p>
            <a:pPr indent="-342900" lvl="0" marL="457200" rtl="0" algn="l">
              <a:lnSpc>
                <a:spcPct val="115000"/>
              </a:lnSpc>
              <a:spcBef>
                <a:spcPts val="0"/>
              </a:spcBef>
              <a:spcAft>
                <a:spcPts val="0"/>
              </a:spcAft>
              <a:buSzPts val="1800"/>
              <a:buChar char="●"/>
            </a:pPr>
            <a:r>
              <a:rPr lang="es"/>
              <a:t>Muchas de las clases contienen ejercicios de práctica para lo cual </a:t>
            </a:r>
            <a:r>
              <a:rPr b="1" lang="es"/>
              <a:t>necesitas estar conectado desde una computadora</a:t>
            </a:r>
            <a:r>
              <a:rPr lang="es"/>
              <a:t> y no podrán ser realizados desde un celular.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6"/>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Proceso de Validación de tu documentación</a:t>
            </a:r>
            <a:endParaRPr/>
          </a:p>
        </p:txBody>
      </p:sp>
      <p:sp>
        <p:nvSpPr>
          <p:cNvPr id="295" name="Google Shape;295;p56"/>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s"/>
              <a:t>Durante las próximas semanas, recibirán un formulario por parte de su Tutor/a para validar la documentación. Deberán completar el formulario con la siguiente documentación:</a:t>
            </a:r>
            <a:endParaRPr/>
          </a:p>
          <a:p>
            <a:pPr indent="-342900" lvl="0" marL="457200" rtl="0" algn="l">
              <a:lnSpc>
                <a:spcPct val="115000"/>
              </a:lnSpc>
              <a:spcBef>
                <a:spcPts val="0"/>
              </a:spcBef>
              <a:spcAft>
                <a:spcPts val="0"/>
              </a:spcAft>
              <a:buSzPts val="1800"/>
              <a:buChar char="●"/>
            </a:pPr>
            <a:r>
              <a:rPr b="1" lang="es"/>
              <a:t>Documento de identidad.</a:t>
            </a:r>
            <a:endParaRPr b="1"/>
          </a:p>
          <a:p>
            <a:pPr indent="-342900" lvl="0" marL="457200" rtl="0" algn="l">
              <a:lnSpc>
                <a:spcPct val="115000"/>
              </a:lnSpc>
              <a:spcBef>
                <a:spcPts val="0"/>
              </a:spcBef>
              <a:spcAft>
                <a:spcPts val="0"/>
              </a:spcAft>
              <a:buSzPts val="1800"/>
              <a:buChar char="●"/>
            </a:pPr>
            <a:r>
              <a:rPr b="1" lang="es"/>
              <a:t>Título secundario</a:t>
            </a:r>
            <a:r>
              <a:rPr lang="es"/>
              <a:t> completo o superior.</a:t>
            </a:r>
            <a:endParaRPr/>
          </a:p>
          <a:p>
            <a:pPr indent="-317500" lvl="1" marL="914400" rtl="0" algn="l">
              <a:lnSpc>
                <a:spcPct val="115000"/>
              </a:lnSpc>
              <a:spcBef>
                <a:spcPts val="0"/>
              </a:spcBef>
              <a:spcAft>
                <a:spcPts val="0"/>
              </a:spcAft>
              <a:buSzPts val="1400"/>
              <a:buChar char="○"/>
            </a:pPr>
            <a:r>
              <a:rPr lang="es"/>
              <a:t>Los estudiantes extranjeros no necesitan legalizar el título.</a:t>
            </a:r>
            <a:endParaRPr/>
          </a:p>
          <a:p>
            <a:pPr indent="-317500" lvl="1" marL="914400" rtl="0" algn="l">
              <a:lnSpc>
                <a:spcPct val="115000"/>
              </a:lnSpc>
              <a:spcBef>
                <a:spcPts val="0"/>
              </a:spcBef>
              <a:spcAft>
                <a:spcPts val="0"/>
              </a:spcAft>
              <a:buSzPts val="1400"/>
              <a:buChar char="○"/>
            </a:pPr>
            <a:r>
              <a:rPr lang="es"/>
              <a:t>No podrán cursar si tienen materias previas pendientes.</a:t>
            </a:r>
            <a:endParaRPr/>
          </a:p>
          <a:p>
            <a:pPr indent="-342900" lvl="0" marL="457200" rtl="0" algn="l">
              <a:lnSpc>
                <a:spcPct val="115000"/>
              </a:lnSpc>
              <a:spcBef>
                <a:spcPts val="0"/>
              </a:spcBef>
              <a:spcAft>
                <a:spcPts val="0"/>
              </a:spcAft>
              <a:buSzPts val="1800"/>
              <a:buChar char="●"/>
            </a:pPr>
            <a:r>
              <a:rPr lang="es"/>
              <a:t>Es necesario ser </a:t>
            </a:r>
            <a:r>
              <a:rPr b="1" lang="es"/>
              <a:t>mayor de edad </a:t>
            </a:r>
            <a:r>
              <a:rPr lang="es"/>
              <a:t>(18 años o más).</a:t>
            </a:r>
            <a:endParaRPr/>
          </a:p>
          <a:p>
            <a:pPr indent="-342900" lvl="0" marL="457200" rtl="0" algn="l">
              <a:lnSpc>
                <a:spcPct val="115000"/>
              </a:lnSpc>
              <a:spcBef>
                <a:spcPts val="0"/>
              </a:spcBef>
              <a:spcAft>
                <a:spcPts val="0"/>
              </a:spcAft>
              <a:buSzPts val="1800"/>
              <a:buChar char="●"/>
            </a:pPr>
            <a:r>
              <a:rPr b="1" lang="es"/>
              <a:t>Tienen 15 días para completar y enviar la documentación</a:t>
            </a:r>
            <a:r>
              <a:rPr lang="es"/>
              <a:t> desde el momento en que reciban el formulario. Si no cumplen con el plazo, lamentablemente, serán dados de baja del curso.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7"/>
          <p:cNvSpPr txBox="1"/>
          <p:nvPr>
            <p:ph type="title"/>
          </p:nvPr>
        </p:nvSpPr>
        <p:spPr>
          <a:xfrm>
            <a:off x="243725" y="1170000"/>
            <a:ext cx="8506800" cy="3623700"/>
          </a:xfrm>
          <a:prstGeom prst="rect">
            <a:avLst/>
          </a:prstGeom>
          <a:noFill/>
          <a:ln>
            <a:noFill/>
          </a:ln>
        </p:spPr>
        <p:txBody>
          <a:bodyPr anchorCtr="0" anchor="ctr" bIns="91425" lIns="91425" spcFirstLastPara="1" rIns="91425" wrap="square" tIns="91425">
            <a:normAutofit/>
          </a:bodyPr>
          <a:lstStyle/>
          <a:p>
            <a:pPr indent="-457200" lvl="0" marL="457200" rtl="0" algn="l">
              <a:lnSpc>
                <a:spcPct val="115000"/>
              </a:lnSpc>
              <a:spcBef>
                <a:spcPts val="0"/>
              </a:spcBef>
              <a:spcAft>
                <a:spcPts val="0"/>
              </a:spcAft>
              <a:buClr>
                <a:srgbClr val="333333"/>
              </a:buClr>
              <a:buSzPts val="3700"/>
              <a:buChar char="●"/>
            </a:pPr>
            <a:r>
              <a:rPr lang="es">
                <a:solidFill>
                  <a:srgbClr val="333333"/>
                </a:solidFill>
              </a:rPr>
              <a:t>Proyecto:</a:t>
            </a:r>
            <a:r>
              <a:rPr b="0" lang="es">
                <a:solidFill>
                  <a:srgbClr val="333333"/>
                </a:solidFill>
              </a:rPr>
              <a:t> Desarrollo Web</a:t>
            </a:r>
            <a:endParaRPr b="0">
              <a:solidFill>
                <a:srgbClr val="333333"/>
              </a:solidFill>
            </a:endParaRPr>
          </a:p>
          <a:p>
            <a:pPr indent="-457200" lvl="0" marL="457200" rtl="0" algn="l">
              <a:lnSpc>
                <a:spcPct val="115000"/>
              </a:lnSpc>
              <a:spcBef>
                <a:spcPts val="0"/>
              </a:spcBef>
              <a:spcAft>
                <a:spcPts val="0"/>
              </a:spcAft>
              <a:buSzPts val="3700"/>
              <a:buChar char="●"/>
            </a:pPr>
            <a:r>
              <a:rPr lang="es">
                <a:solidFill>
                  <a:srgbClr val="333333"/>
                </a:solidFill>
              </a:rPr>
              <a:t>Fecha de entrega: </a:t>
            </a:r>
            <a:r>
              <a:rPr b="0" lang="es"/>
              <a:t>Clase 22. </a:t>
            </a:r>
            <a:endParaRPr b="0"/>
          </a:p>
          <a:p>
            <a:pPr indent="-457200" lvl="0" marL="457200" rtl="0" algn="l">
              <a:lnSpc>
                <a:spcPct val="115000"/>
              </a:lnSpc>
              <a:spcBef>
                <a:spcPts val="0"/>
              </a:spcBef>
              <a:spcAft>
                <a:spcPts val="0"/>
              </a:spcAft>
              <a:buSzPts val="3700"/>
              <a:buChar char="●"/>
            </a:pPr>
            <a:r>
              <a:rPr lang="es">
                <a:solidFill>
                  <a:srgbClr val="333333"/>
                </a:solidFill>
              </a:rPr>
              <a:t>Temas:</a:t>
            </a:r>
            <a:r>
              <a:rPr b="0" lang="es">
                <a:solidFill>
                  <a:srgbClr val="333333"/>
                </a:solidFill>
              </a:rPr>
              <a:t> HTML CSS Java</a:t>
            </a:r>
            <a:r>
              <a:rPr b="0" lang="es"/>
              <a:t>script GIT</a:t>
            </a:r>
            <a:endParaRPr b="0"/>
          </a:p>
          <a:p>
            <a:pPr indent="-457200" lvl="0" marL="457200" rtl="0" algn="l">
              <a:lnSpc>
                <a:spcPct val="115000"/>
              </a:lnSpc>
              <a:spcBef>
                <a:spcPts val="0"/>
              </a:spcBef>
              <a:spcAft>
                <a:spcPts val="0"/>
              </a:spcAft>
              <a:buSzPts val="3700"/>
              <a:buChar char="●"/>
            </a:pPr>
            <a:r>
              <a:rPr lang="es"/>
              <a:t>Equipo:</a:t>
            </a:r>
            <a:r>
              <a:rPr b="0" lang="es"/>
              <a:t> de 3 a 4 personas (obligatorio)</a:t>
            </a:r>
            <a:endParaRPr b="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8"/>
          <p:cNvSpPr txBox="1"/>
          <p:nvPr>
            <p:ph type="title"/>
          </p:nvPr>
        </p:nvSpPr>
        <p:spPr>
          <a:xfrm>
            <a:off x="144475" y="1135950"/>
            <a:ext cx="8999400" cy="3623700"/>
          </a:xfrm>
          <a:prstGeom prst="rect">
            <a:avLst/>
          </a:prstGeom>
          <a:noFill/>
          <a:ln>
            <a:noFill/>
          </a:ln>
        </p:spPr>
        <p:txBody>
          <a:bodyPr anchorCtr="0" anchor="ctr" bIns="91425" lIns="91425" spcFirstLastPara="1" rIns="91425" wrap="square" tIns="91425">
            <a:normAutofit/>
          </a:bodyPr>
          <a:lstStyle/>
          <a:p>
            <a:pPr indent="-457200" lvl="0" marL="457200" rtl="0" algn="l">
              <a:lnSpc>
                <a:spcPct val="115000"/>
              </a:lnSpc>
              <a:spcBef>
                <a:spcPts val="0"/>
              </a:spcBef>
              <a:spcAft>
                <a:spcPts val="0"/>
              </a:spcAft>
              <a:buClr>
                <a:srgbClr val="333333"/>
              </a:buClr>
              <a:buSzPts val="3700"/>
              <a:buChar char="●"/>
            </a:pPr>
            <a:r>
              <a:rPr lang="es">
                <a:solidFill>
                  <a:srgbClr val="333333"/>
                </a:solidFill>
              </a:rPr>
              <a:t>Proyecto</a:t>
            </a:r>
            <a:r>
              <a:rPr lang="es"/>
              <a:t> Final</a:t>
            </a:r>
            <a:endParaRPr b="0">
              <a:solidFill>
                <a:srgbClr val="333333"/>
              </a:solidFill>
            </a:endParaRPr>
          </a:p>
          <a:p>
            <a:pPr indent="-457200" lvl="0" marL="457200" rtl="0" algn="l">
              <a:lnSpc>
                <a:spcPct val="115000"/>
              </a:lnSpc>
              <a:spcBef>
                <a:spcPts val="0"/>
              </a:spcBef>
              <a:spcAft>
                <a:spcPts val="0"/>
              </a:spcAft>
              <a:buSzPts val="3700"/>
              <a:buChar char="●"/>
            </a:pPr>
            <a:r>
              <a:rPr lang="es">
                <a:solidFill>
                  <a:srgbClr val="333333"/>
                </a:solidFill>
              </a:rPr>
              <a:t>Fecha de </a:t>
            </a:r>
            <a:r>
              <a:rPr lang="es"/>
              <a:t>exposición</a:t>
            </a:r>
            <a:r>
              <a:rPr lang="es">
                <a:solidFill>
                  <a:srgbClr val="333333"/>
                </a:solidFill>
              </a:rPr>
              <a:t>: </a:t>
            </a:r>
            <a:r>
              <a:rPr b="0" lang="es"/>
              <a:t>Clase 35 a 37</a:t>
            </a:r>
            <a:endParaRPr b="0">
              <a:solidFill>
                <a:srgbClr val="333333"/>
              </a:solidFill>
            </a:endParaRPr>
          </a:p>
          <a:p>
            <a:pPr indent="-457200" lvl="0" marL="457200" rtl="0" algn="l">
              <a:lnSpc>
                <a:spcPct val="115000"/>
              </a:lnSpc>
              <a:spcBef>
                <a:spcPts val="0"/>
              </a:spcBef>
              <a:spcAft>
                <a:spcPts val="0"/>
              </a:spcAft>
              <a:buSzPts val="3700"/>
              <a:buChar char="●"/>
            </a:pPr>
            <a:r>
              <a:rPr lang="es"/>
              <a:t>Grupo:</a:t>
            </a:r>
            <a:r>
              <a:rPr b="0" lang="es"/>
              <a:t> de 3 a 4 personas (obligatorio)</a:t>
            </a:r>
            <a:endParaRPr b="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9"/>
          <p:cNvSpPr txBox="1"/>
          <p:nvPr>
            <p:ph type="title"/>
          </p:nvPr>
        </p:nvSpPr>
        <p:spPr>
          <a:xfrm>
            <a:off x="490250" y="1135950"/>
            <a:ext cx="8097300" cy="3623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700"/>
              <a:buNone/>
            </a:pPr>
            <a:r>
              <a:rPr lang="es"/>
              <a:t>Fin de la cursada: </a:t>
            </a:r>
            <a:endParaRPr/>
          </a:p>
          <a:p>
            <a:pPr indent="0" lvl="0" marL="0" rtl="0" algn="l">
              <a:lnSpc>
                <a:spcPct val="100000"/>
              </a:lnSpc>
              <a:spcBef>
                <a:spcPts val="0"/>
              </a:spcBef>
              <a:spcAft>
                <a:spcPts val="0"/>
              </a:spcAft>
              <a:buSzPts val="3700"/>
              <a:buNone/>
            </a:pPr>
            <a:r>
              <a:rPr b="0" lang="es" sz="3500"/>
              <a:t>Semana del 8 al 12 de julio de 2024</a:t>
            </a:r>
            <a:endParaRPr b="0" sz="3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265500" y="775975"/>
            <a:ext cx="4045200" cy="1482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s"/>
              <a:t>Ejercicio </a:t>
            </a:r>
            <a:endParaRPr/>
          </a:p>
          <a:p>
            <a:pPr indent="0" lvl="0" marL="0" rtl="0" algn="ctr">
              <a:lnSpc>
                <a:spcPct val="100000"/>
              </a:lnSpc>
              <a:spcBef>
                <a:spcPts val="0"/>
              </a:spcBef>
              <a:spcAft>
                <a:spcPts val="0"/>
              </a:spcAft>
              <a:buSzPts val="3800"/>
              <a:buNone/>
            </a:pPr>
            <a:r>
              <a:rPr lang="es"/>
              <a:t>Clase 0</a:t>
            </a:r>
            <a:endParaRPr/>
          </a:p>
        </p:txBody>
      </p:sp>
      <p:sp>
        <p:nvSpPr>
          <p:cNvPr id="316" name="Google Shape;316;p60"/>
          <p:cNvSpPr txBox="1"/>
          <p:nvPr>
            <p:ph idx="1" type="subTitle"/>
          </p:nvPr>
        </p:nvSpPr>
        <p:spPr>
          <a:xfrm>
            <a:off x="265500" y="2498275"/>
            <a:ext cx="4045200" cy="1235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s"/>
              <a:t>¿Qué crees que es Full Stack?</a:t>
            </a:r>
            <a:endParaRPr/>
          </a:p>
          <a:p>
            <a:pPr indent="0" lvl="0" marL="0" rtl="0" algn="ctr">
              <a:lnSpc>
                <a:spcPct val="100000"/>
              </a:lnSpc>
              <a:spcBef>
                <a:spcPts val="0"/>
              </a:spcBef>
              <a:spcAft>
                <a:spcPts val="0"/>
              </a:spcAft>
              <a:buSzPts val="2100"/>
              <a:buNone/>
            </a:pPr>
            <a:r>
              <a:rPr lang="es"/>
              <a:t>(nube de tags)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1"/>
          <p:cNvSpPr txBox="1"/>
          <p:nvPr>
            <p:ph type="title"/>
          </p:nvPr>
        </p:nvSpPr>
        <p:spPr>
          <a:xfrm>
            <a:off x="265500" y="775975"/>
            <a:ext cx="4045200" cy="1482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s"/>
              <a:t>Ejercicio </a:t>
            </a:r>
            <a:endParaRPr/>
          </a:p>
          <a:p>
            <a:pPr indent="0" lvl="0" marL="0" rtl="0" algn="ctr">
              <a:lnSpc>
                <a:spcPct val="100000"/>
              </a:lnSpc>
              <a:spcBef>
                <a:spcPts val="0"/>
              </a:spcBef>
              <a:spcAft>
                <a:spcPts val="0"/>
              </a:spcAft>
              <a:buSzPts val="3800"/>
              <a:buNone/>
            </a:pPr>
            <a:r>
              <a:rPr lang="es"/>
              <a:t>Clase 0</a:t>
            </a:r>
            <a:endParaRPr/>
          </a:p>
        </p:txBody>
      </p:sp>
      <p:sp>
        <p:nvSpPr>
          <p:cNvPr id="322" name="Google Shape;322;p61"/>
          <p:cNvSpPr txBox="1"/>
          <p:nvPr>
            <p:ph idx="1" type="subTitle"/>
          </p:nvPr>
        </p:nvSpPr>
        <p:spPr>
          <a:xfrm>
            <a:off x="265500" y="2498275"/>
            <a:ext cx="4045200" cy="1235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rPr lang="es"/>
              <a:t>¿Qué crees que es Full Stack?</a:t>
            </a:r>
            <a:endParaRPr/>
          </a:p>
          <a:p>
            <a:pPr indent="0" lvl="0" marL="0" rtl="0" algn="ctr">
              <a:lnSpc>
                <a:spcPct val="100000"/>
              </a:lnSpc>
              <a:spcBef>
                <a:spcPts val="0"/>
              </a:spcBef>
              <a:spcAft>
                <a:spcPts val="0"/>
              </a:spcAft>
              <a:buSzPts val="2100"/>
              <a:buNone/>
            </a:pPr>
            <a:r>
              <a:t/>
            </a:r>
            <a:endParaRPr/>
          </a:p>
        </p:txBody>
      </p:sp>
      <p:pic>
        <p:nvPicPr>
          <p:cNvPr id="323" name="Google Shape;323;p61"/>
          <p:cNvPicPr preferRelativeResize="0"/>
          <p:nvPr/>
        </p:nvPicPr>
        <p:blipFill rotWithShape="1">
          <a:blip r:embed="rId3">
            <a:alphaModFix/>
          </a:blip>
          <a:srcRect b="0" l="0" r="0" t="0"/>
          <a:stretch/>
        </p:blipFill>
        <p:spPr>
          <a:xfrm>
            <a:off x="4705275" y="551850"/>
            <a:ext cx="4319926" cy="4463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idx="1" type="body"/>
          </p:nvPr>
        </p:nvSpPr>
        <p:spPr>
          <a:xfrm>
            <a:off x="433800" y="1715975"/>
            <a:ext cx="8203800" cy="1482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000"/>
              <a:buNone/>
            </a:pPr>
            <a:r>
              <a:rPr lang="es"/>
              <a:t>Aprender a programar es aprender a pensar.</a:t>
            </a:r>
            <a:endParaRPr/>
          </a:p>
        </p:txBody>
      </p:sp>
      <p:sp>
        <p:nvSpPr>
          <p:cNvPr id="329" name="Google Shape;329;p33"/>
          <p:cNvSpPr txBox="1"/>
          <p:nvPr>
            <p:ph type="title"/>
          </p:nvPr>
        </p:nvSpPr>
        <p:spPr>
          <a:xfrm>
            <a:off x="1766475" y="3773600"/>
            <a:ext cx="7145100" cy="3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s" sz="1750"/>
              <a:t>Steve Jobs</a:t>
            </a:r>
            <a:endParaRPr sz="175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ph type="title"/>
          </p:nvPr>
        </p:nvSpPr>
        <p:spPr>
          <a:xfrm>
            <a:off x="490250" y="1135950"/>
            <a:ext cx="8097300" cy="3623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700"/>
              <a:buNone/>
            </a:pPr>
            <a:r>
              <a:rPr lang="es"/>
              <a:t>No te olvides de dar el presente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
          <p:cNvSpPr txBox="1"/>
          <p:nvPr>
            <p:ph type="ctrTitle"/>
          </p:nvPr>
        </p:nvSpPr>
        <p:spPr>
          <a:xfrm>
            <a:off x="550375" y="7600"/>
            <a:ext cx="8043300" cy="1570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000"/>
              <a:buNone/>
            </a:pPr>
            <a:r>
              <a:rPr lang="es"/>
              <a:t>Sobre Codo a Codo 4.0</a:t>
            </a:r>
            <a:endParaRPr/>
          </a:p>
        </p:txBody>
      </p:sp>
      <p:sp>
        <p:nvSpPr>
          <p:cNvPr id="152" name="Google Shape;152;p4"/>
          <p:cNvSpPr txBox="1"/>
          <p:nvPr>
            <p:ph idx="1" type="subTitle"/>
          </p:nvPr>
        </p:nvSpPr>
        <p:spPr>
          <a:xfrm>
            <a:off x="550375" y="1614925"/>
            <a:ext cx="8043300" cy="264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s"/>
              <a:t>Cada año, el sector del software experimenta un crecimiento significativo, generando una creciente demanda de profesionales calificados.</a:t>
            </a:r>
            <a:endParaRPr/>
          </a:p>
          <a:p>
            <a:pPr indent="0" lvl="0" marL="0" rtl="0" algn="l">
              <a:lnSpc>
                <a:spcPct val="100000"/>
              </a:lnSpc>
              <a:spcBef>
                <a:spcPts val="0"/>
              </a:spcBef>
              <a:spcAft>
                <a:spcPts val="0"/>
              </a:spcAft>
              <a:buSzPts val="1700"/>
              <a:buNone/>
            </a:pPr>
            <a:r>
              <a:rPr lang="es"/>
              <a:t>Queremos que los/as estudiantes adquieran las habilidades necesarias para mejorar sus oportunidades laborales, acceder a empleos en empresas del sector tecnológico o incluso emprender sus propios proyectos. Queremos brindarles las herramientas y conocimientos necesarios para destacar en este campo en constante evolución.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490250" y="1135950"/>
            <a:ext cx="8097300" cy="3623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700"/>
              <a:buNone/>
            </a:pPr>
            <a:r>
              <a:rPr lang="es"/>
              <a:t>Recordá: </a:t>
            </a:r>
            <a:endParaRPr/>
          </a:p>
          <a:p>
            <a:pPr indent="-431800" lvl="0" marL="457200" rtl="0" algn="l">
              <a:lnSpc>
                <a:spcPct val="100000"/>
              </a:lnSpc>
              <a:spcBef>
                <a:spcPts val="0"/>
              </a:spcBef>
              <a:spcAft>
                <a:spcPts val="0"/>
              </a:spcAft>
              <a:buSzPts val="3200"/>
              <a:buFont typeface="Montserrat SemiBold"/>
              <a:buChar char="●"/>
            </a:pPr>
            <a:r>
              <a:rPr b="0" lang="es" sz="3200">
                <a:latin typeface="Montserrat SemiBold"/>
                <a:ea typeface="Montserrat SemiBold"/>
                <a:cs typeface="Montserrat SemiBold"/>
                <a:sym typeface="Montserrat SemiBold"/>
              </a:rPr>
              <a:t>Revisar la Cartelera de Novedades.</a:t>
            </a:r>
            <a:endParaRPr b="0" sz="3200">
              <a:latin typeface="Montserrat SemiBold"/>
              <a:ea typeface="Montserrat SemiBold"/>
              <a:cs typeface="Montserrat SemiBold"/>
              <a:sym typeface="Montserrat SemiBold"/>
            </a:endParaRPr>
          </a:p>
          <a:p>
            <a:pPr indent="-431800" lvl="0" marL="457200" rtl="0" algn="l">
              <a:lnSpc>
                <a:spcPct val="100000"/>
              </a:lnSpc>
              <a:spcBef>
                <a:spcPts val="0"/>
              </a:spcBef>
              <a:spcAft>
                <a:spcPts val="0"/>
              </a:spcAft>
              <a:buSzPts val="3200"/>
              <a:buFont typeface="Montserrat SemiBold"/>
              <a:buChar char="●"/>
            </a:pPr>
            <a:r>
              <a:rPr b="0" lang="es" sz="3200">
                <a:latin typeface="Montserrat SemiBold"/>
                <a:ea typeface="Montserrat SemiBold"/>
                <a:cs typeface="Montserrat SemiBold"/>
                <a:sym typeface="Montserrat SemiBold"/>
              </a:rPr>
              <a:t>Hacer tus consultas en el Foro.</a:t>
            </a:r>
            <a:endParaRPr b="0" sz="3200">
              <a:latin typeface="Montserrat SemiBold"/>
              <a:ea typeface="Montserrat SemiBold"/>
              <a:cs typeface="Montserrat SemiBold"/>
              <a:sym typeface="Montserrat SemiBold"/>
            </a:endParaRPr>
          </a:p>
          <a:p>
            <a:pPr indent="0" lvl="0" marL="0" rtl="0" algn="l">
              <a:lnSpc>
                <a:spcPct val="100000"/>
              </a:lnSpc>
              <a:spcBef>
                <a:spcPts val="0"/>
              </a:spcBef>
              <a:spcAft>
                <a:spcPts val="0"/>
              </a:spcAft>
              <a:buSzPts val="3700"/>
              <a:buNone/>
            </a:pPr>
            <a:r>
              <a:t/>
            </a:r>
            <a:endParaRPr sz="3200"/>
          </a:p>
          <a:p>
            <a:pPr indent="0" lvl="0" marL="0" rtl="0" algn="l">
              <a:lnSpc>
                <a:spcPct val="100000"/>
              </a:lnSpc>
              <a:spcBef>
                <a:spcPts val="0"/>
              </a:spcBef>
              <a:spcAft>
                <a:spcPts val="0"/>
              </a:spcAft>
              <a:buSzPts val="3700"/>
              <a:buNone/>
            </a:pPr>
            <a:r>
              <a:rPr lang="es" sz="3200"/>
              <a:t>Todo en el Aula Virtual.</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ph type="title"/>
          </p:nvPr>
        </p:nvSpPr>
        <p:spPr>
          <a:xfrm>
            <a:off x="490250" y="1135950"/>
            <a:ext cx="8097300" cy="36237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s"/>
              <a:t>Muchas gracias por tu atención.</a:t>
            </a:r>
            <a:endParaRPr/>
          </a:p>
          <a:p>
            <a:pPr indent="0" lvl="0" marL="0" rtl="0" algn="l">
              <a:lnSpc>
                <a:spcPct val="115000"/>
              </a:lnSpc>
              <a:spcBef>
                <a:spcPts val="1200"/>
              </a:spcBef>
              <a:spcAft>
                <a:spcPts val="1200"/>
              </a:spcAft>
              <a:buSzPts val="3700"/>
              <a:buNone/>
            </a:pPr>
            <a:r>
              <a:rPr lang="es"/>
              <a:t>Nos vemos pronto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5"/>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Objetivo</a:t>
            </a:r>
            <a:endParaRPr/>
          </a:p>
        </p:txBody>
      </p:sp>
      <p:sp>
        <p:nvSpPr>
          <p:cNvPr id="158" name="Google Shape;158;p5"/>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Nuestros cursos están destinados a personas jóvenes y adultas, que busquen desarrollarse profesional y personalmente, ampliando sus oportunidades laborales de acuerdo a los desafíos que plantea el Siglo XXI.</a:t>
            </a:r>
            <a:endParaRPr/>
          </a:p>
          <a:p>
            <a:pPr indent="-342900" lvl="0" marL="457200" rtl="0" algn="l">
              <a:lnSpc>
                <a:spcPct val="115000"/>
              </a:lnSpc>
              <a:spcBef>
                <a:spcPts val="0"/>
              </a:spcBef>
              <a:spcAft>
                <a:spcPts val="0"/>
              </a:spcAft>
              <a:buSzPts val="1800"/>
              <a:buChar char="●"/>
            </a:pPr>
            <a:r>
              <a:rPr lang="es"/>
              <a:t>El objetivo es brindar herramientas que faciliten la inserción laboral en el sector Informática (IT), y en particular, fomentar la participación de las mujeres, con el fin de mejorar su empleabilidad.</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7"/>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Ofrecemos 8 opciones de aprendizaje</a:t>
            </a:r>
            <a:endParaRPr/>
          </a:p>
        </p:txBody>
      </p:sp>
      <p:sp>
        <p:nvSpPr>
          <p:cNvPr id="164" name="Google Shape;164;p7"/>
          <p:cNvSpPr txBox="1"/>
          <p:nvPr>
            <p:ph idx="1" type="body"/>
          </p:nvPr>
        </p:nvSpPr>
        <p:spPr>
          <a:xfrm>
            <a:off x="432025" y="1304875"/>
            <a:ext cx="8280000" cy="33180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Programación Inicial</a:t>
            </a:r>
            <a:endParaRPr/>
          </a:p>
          <a:p>
            <a:pPr indent="-342900" lvl="0" marL="457200" rtl="0" algn="l">
              <a:lnSpc>
                <a:spcPct val="115000"/>
              </a:lnSpc>
              <a:spcBef>
                <a:spcPts val="0"/>
              </a:spcBef>
              <a:spcAft>
                <a:spcPts val="0"/>
              </a:spcAft>
              <a:buSzPts val="1800"/>
              <a:buChar char="●"/>
            </a:pPr>
            <a:r>
              <a:rPr lang="es"/>
              <a:t>Full Stack Python</a:t>
            </a:r>
            <a:endParaRPr/>
          </a:p>
          <a:p>
            <a:pPr indent="-342900" lvl="0" marL="457200" rtl="0" algn="l">
              <a:lnSpc>
                <a:spcPct val="115000"/>
              </a:lnSpc>
              <a:spcBef>
                <a:spcPts val="0"/>
              </a:spcBef>
              <a:spcAft>
                <a:spcPts val="0"/>
              </a:spcAft>
              <a:buSzPts val="1800"/>
              <a:buChar char="●"/>
            </a:pPr>
            <a:r>
              <a:rPr lang="es"/>
              <a:t>Full Stack Java</a:t>
            </a:r>
            <a:endParaRPr/>
          </a:p>
          <a:p>
            <a:pPr indent="-342900" lvl="0" marL="457200" rtl="0" algn="l">
              <a:lnSpc>
                <a:spcPct val="115000"/>
              </a:lnSpc>
              <a:spcBef>
                <a:spcPts val="0"/>
              </a:spcBef>
              <a:spcAft>
                <a:spcPts val="0"/>
              </a:spcAft>
              <a:buSzPts val="1800"/>
              <a:buChar char="●"/>
            </a:pPr>
            <a:r>
              <a:rPr b="1" lang="es">
                <a:solidFill>
                  <a:srgbClr val="7685E6"/>
                </a:solidFill>
              </a:rPr>
              <a:t>Full Stack Node.js</a:t>
            </a:r>
            <a:endParaRPr b="1">
              <a:solidFill>
                <a:srgbClr val="7685E6"/>
              </a:solidFill>
            </a:endParaRPr>
          </a:p>
          <a:p>
            <a:pPr indent="-342900" lvl="0" marL="457200" rtl="0" algn="l">
              <a:lnSpc>
                <a:spcPct val="115000"/>
              </a:lnSpc>
              <a:spcBef>
                <a:spcPts val="0"/>
              </a:spcBef>
              <a:spcAft>
                <a:spcPts val="0"/>
              </a:spcAft>
              <a:buSzPts val="1800"/>
              <a:buChar char="●"/>
            </a:pPr>
            <a:r>
              <a:rPr lang="es"/>
              <a:t>Full Stack PHP</a:t>
            </a:r>
            <a:endParaRPr/>
          </a:p>
          <a:p>
            <a:pPr indent="-342900" lvl="0" marL="457200" rtl="0" algn="l">
              <a:lnSpc>
                <a:spcPct val="115000"/>
              </a:lnSpc>
              <a:spcBef>
                <a:spcPts val="0"/>
              </a:spcBef>
              <a:spcAft>
                <a:spcPts val="0"/>
              </a:spcAft>
              <a:buSzPts val="1800"/>
              <a:buChar char="●"/>
            </a:pPr>
            <a:r>
              <a:rPr lang="es"/>
              <a:t>Diseño UX/UI</a:t>
            </a:r>
            <a:endParaRPr>
              <a:solidFill>
                <a:srgbClr val="7685E6"/>
              </a:solidFill>
            </a:endParaRPr>
          </a:p>
          <a:p>
            <a:pPr indent="-342900" lvl="0" marL="457200" rtl="0" algn="l">
              <a:lnSpc>
                <a:spcPct val="115000"/>
              </a:lnSpc>
              <a:spcBef>
                <a:spcPts val="0"/>
              </a:spcBef>
              <a:spcAft>
                <a:spcPts val="0"/>
              </a:spcAft>
              <a:buSzPts val="1800"/>
              <a:buChar char="●"/>
            </a:pPr>
            <a:r>
              <a:rPr lang="es"/>
              <a:t>Testing &amp; QA</a:t>
            </a:r>
            <a:endParaRPr b="1">
              <a:solidFill>
                <a:srgbClr val="7685E6"/>
              </a:solidFill>
            </a:endParaRPr>
          </a:p>
          <a:p>
            <a:pPr indent="-342900" lvl="0" marL="457200" rtl="0" algn="l">
              <a:lnSpc>
                <a:spcPct val="115000"/>
              </a:lnSpc>
              <a:spcBef>
                <a:spcPts val="0"/>
              </a:spcBef>
              <a:spcAft>
                <a:spcPts val="0"/>
              </a:spcAft>
              <a:buSzPts val="1800"/>
              <a:buChar char="●"/>
            </a:pPr>
            <a:r>
              <a:rPr lang="es"/>
              <a:t>Big Data/Ciencia de Datos</a:t>
            </a:r>
            <a:endParaRPr/>
          </a:p>
          <a:p>
            <a:pPr indent="0" lvl="0" marL="0" rtl="0" algn="l">
              <a:lnSpc>
                <a:spcPct val="115000"/>
              </a:lnSpc>
              <a:spcBef>
                <a:spcPts val="0"/>
              </a:spcBef>
              <a:spcAft>
                <a:spcPts val="0"/>
              </a:spcAft>
              <a:buClr>
                <a:schemeClr val="dk1"/>
              </a:buClr>
              <a:buSzPts val="1100"/>
              <a:buFont typeface="Arial"/>
              <a:buNone/>
            </a:pPr>
            <a:r>
              <a:rPr lang="es"/>
              <a:t>Los cursos son </a:t>
            </a:r>
            <a:r>
              <a:rPr b="1" lang="es"/>
              <a:t>gratuitos</a:t>
            </a:r>
            <a:r>
              <a:rPr lang="es"/>
              <a:t> y tienen una duración de </a:t>
            </a:r>
            <a:r>
              <a:rPr b="1" lang="es"/>
              <a:t>20 semanas</a:t>
            </a:r>
            <a:r>
              <a:rPr lang="es"/>
              <a:t>.</a:t>
            </a:r>
            <a:endParaRPr/>
          </a:p>
          <a:p>
            <a:pPr indent="0" lvl="0" marL="0" rtl="0" algn="l">
              <a:lnSpc>
                <a:spcPct val="115000"/>
              </a:lnSpc>
              <a:spcBef>
                <a:spcPts val="0"/>
              </a:spcBef>
              <a:spcAft>
                <a:spcPts val="0"/>
              </a:spcAft>
              <a:buSzPts val="1800"/>
              <a:buNone/>
            </a:pPr>
            <a:r>
              <a:t/>
            </a:r>
            <a:endParaRPr b="1">
              <a:solidFill>
                <a:srgbClr val="7685E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ph type="title"/>
          </p:nvPr>
        </p:nvSpPr>
        <p:spPr>
          <a:xfrm>
            <a:off x="311700" y="597425"/>
            <a:ext cx="8503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Más información</a:t>
            </a:r>
            <a:endParaRPr/>
          </a:p>
        </p:txBody>
      </p:sp>
      <p:sp>
        <p:nvSpPr>
          <p:cNvPr id="170" name="Google Shape;170;p9"/>
          <p:cNvSpPr txBox="1"/>
          <p:nvPr>
            <p:ph idx="1" type="body"/>
          </p:nvPr>
        </p:nvSpPr>
        <p:spPr>
          <a:xfrm>
            <a:off x="432025" y="1304875"/>
            <a:ext cx="8280000" cy="3318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s"/>
              <a:t>Sitio oficial y Preguntas frecuentes:</a:t>
            </a:r>
            <a:r>
              <a:rPr lang="es"/>
              <a:t> </a:t>
            </a:r>
            <a:r>
              <a:rPr lang="es" u="sng">
                <a:solidFill>
                  <a:schemeClr val="hlink"/>
                </a:solidFill>
                <a:hlinkClick r:id="rId3"/>
              </a:rPr>
              <a:t>https://agenciadeaprendizaje.bue.edu.ar/codo-a-codo/</a:t>
            </a:r>
            <a:r>
              <a:rPr lang="es"/>
              <a:t>  </a:t>
            </a:r>
            <a:endParaRPr/>
          </a:p>
          <a:p>
            <a:pPr indent="-342900" lvl="0" marL="457200" rtl="0" algn="l">
              <a:lnSpc>
                <a:spcPct val="115000"/>
              </a:lnSpc>
              <a:spcBef>
                <a:spcPts val="0"/>
              </a:spcBef>
              <a:spcAft>
                <a:spcPts val="0"/>
              </a:spcAft>
              <a:buSzPts val="1800"/>
              <a:buChar char="●"/>
            </a:pPr>
            <a:r>
              <a:rPr b="1" lang="es"/>
              <a:t>Guía del estudiante:</a:t>
            </a:r>
            <a:r>
              <a:rPr lang="es"/>
              <a:t> enviada por tu Tutor/a.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8"/>
          <p:cNvSpPr txBox="1"/>
          <p:nvPr>
            <p:ph type="title"/>
          </p:nvPr>
        </p:nvSpPr>
        <p:spPr>
          <a:xfrm>
            <a:off x="311700" y="597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Requisitos y Modalidad</a:t>
            </a:r>
            <a:endParaRPr/>
          </a:p>
        </p:txBody>
      </p:sp>
      <p:sp>
        <p:nvSpPr>
          <p:cNvPr id="176" name="Google Shape;176;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s"/>
              <a:t>Requisitos para participar</a:t>
            </a:r>
            <a:endParaRPr b="1"/>
          </a:p>
          <a:p>
            <a:pPr indent="-317500" lvl="0" marL="457200" rtl="0" algn="l">
              <a:lnSpc>
                <a:spcPct val="115000"/>
              </a:lnSpc>
              <a:spcBef>
                <a:spcPts val="0"/>
              </a:spcBef>
              <a:spcAft>
                <a:spcPts val="0"/>
              </a:spcAft>
              <a:buSzPts val="1400"/>
              <a:buChar char="●"/>
            </a:pPr>
            <a:r>
              <a:rPr lang="es"/>
              <a:t>Cumplir con los requisitos del examen de inscripción.</a:t>
            </a:r>
            <a:endParaRPr/>
          </a:p>
          <a:p>
            <a:pPr indent="-317500" lvl="0" marL="457200" rtl="0" algn="l">
              <a:lnSpc>
                <a:spcPct val="115000"/>
              </a:lnSpc>
              <a:spcBef>
                <a:spcPts val="0"/>
              </a:spcBef>
              <a:spcAft>
                <a:spcPts val="0"/>
              </a:spcAft>
              <a:buSzPts val="1400"/>
              <a:buChar char="●"/>
            </a:pPr>
            <a:r>
              <a:rPr lang="es"/>
              <a:t>Tener un nivel básico de inglés.</a:t>
            </a:r>
            <a:endParaRPr/>
          </a:p>
          <a:p>
            <a:pPr indent="-317500" lvl="0" marL="457200" rtl="0" algn="l">
              <a:lnSpc>
                <a:spcPct val="115000"/>
              </a:lnSpc>
              <a:spcBef>
                <a:spcPts val="0"/>
              </a:spcBef>
              <a:spcAft>
                <a:spcPts val="0"/>
              </a:spcAft>
              <a:buSzPts val="1400"/>
              <a:buChar char="●"/>
            </a:pPr>
            <a:r>
              <a:rPr lang="es"/>
              <a:t>Ser mayor de edad (18 años o más).</a:t>
            </a:r>
            <a:endParaRPr/>
          </a:p>
          <a:p>
            <a:pPr indent="-317500" lvl="0" marL="457200" rtl="0" algn="l">
              <a:lnSpc>
                <a:spcPct val="115000"/>
              </a:lnSpc>
              <a:spcBef>
                <a:spcPts val="0"/>
              </a:spcBef>
              <a:spcAft>
                <a:spcPts val="0"/>
              </a:spcAft>
              <a:buSzPts val="1400"/>
              <a:buChar char="●"/>
            </a:pPr>
            <a:r>
              <a:rPr lang="es"/>
              <a:t>Tener título secundario.</a:t>
            </a:r>
            <a:endParaRPr/>
          </a:p>
          <a:p>
            <a:pPr indent="-317500" lvl="0" marL="457200" rtl="0" algn="l">
              <a:lnSpc>
                <a:spcPct val="115000"/>
              </a:lnSpc>
              <a:spcBef>
                <a:spcPts val="0"/>
              </a:spcBef>
              <a:spcAft>
                <a:spcPts val="0"/>
              </a:spcAft>
              <a:buSzPts val="1400"/>
              <a:buChar char="●"/>
            </a:pPr>
            <a:r>
              <a:rPr lang="es"/>
              <a:t>Presentar la documentación solicitada por tu Tutor/a.</a:t>
            </a:r>
            <a:endParaRPr/>
          </a:p>
        </p:txBody>
      </p:sp>
      <p:sp>
        <p:nvSpPr>
          <p:cNvPr id="177" name="Google Shape;177;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s"/>
              <a:t>Modalidad Virtual</a:t>
            </a:r>
            <a:endParaRPr b="1"/>
          </a:p>
          <a:p>
            <a:pPr indent="0" lvl="0" marL="0" rtl="0" algn="l">
              <a:lnSpc>
                <a:spcPct val="115000"/>
              </a:lnSpc>
              <a:spcBef>
                <a:spcPts val="0"/>
              </a:spcBef>
              <a:spcAft>
                <a:spcPts val="0"/>
              </a:spcAft>
              <a:buClr>
                <a:schemeClr val="dk1"/>
              </a:buClr>
              <a:buSzPts val="1100"/>
              <a:buFont typeface="Arial"/>
              <a:buNone/>
            </a:pPr>
            <a:r>
              <a:rPr lang="es"/>
              <a:t>En este curso, deberás acceder a 2 clases semanales en línea, cada una con una duración de 90 minutos, guiadas por tu Instructor/a.</a:t>
            </a:r>
            <a:endParaRPr/>
          </a:p>
          <a:p>
            <a:pPr indent="0" lvl="0" marL="0" rtl="0" algn="l">
              <a:lnSpc>
                <a:spcPct val="115000"/>
              </a:lnSpc>
              <a:spcBef>
                <a:spcPts val="0"/>
              </a:spcBef>
              <a:spcAft>
                <a:spcPts val="0"/>
              </a:spcAft>
              <a:buClr>
                <a:schemeClr val="dk1"/>
              </a:buClr>
              <a:buSzPts val="1100"/>
              <a:buFont typeface="Arial"/>
              <a:buNone/>
            </a:pPr>
            <a:r>
              <a:rPr lang="es"/>
              <a:t>Además, encontrarás todas las ejercitaciones, actividades y foro de consultas dentro de nuestra plataforma educativa, donde tendrás acceso a foros, material teórico y el acompañamiento pedagógico necesario para tu formación.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311700" y="597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Tu Instructor</a:t>
            </a:r>
            <a:endParaRPr/>
          </a:p>
        </p:txBody>
      </p:sp>
      <p:sp>
        <p:nvSpPr>
          <p:cNvPr id="183" name="Google Shape;183;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es">
                <a:solidFill>
                  <a:schemeClr val="dk1"/>
                </a:solidFill>
              </a:rPr>
              <a:t>                        Gabriel Muñoz</a:t>
            </a:r>
            <a:endParaRPr b="1">
              <a:solidFill>
                <a:schemeClr val="dk1"/>
              </a:solidFill>
            </a:endParaRPr>
          </a:p>
          <a:p>
            <a:pPr indent="-317500" lvl="0" marL="457200" rtl="0" algn="l">
              <a:lnSpc>
                <a:spcPct val="115000"/>
              </a:lnSpc>
              <a:spcBef>
                <a:spcPts val="1200"/>
              </a:spcBef>
              <a:spcAft>
                <a:spcPts val="0"/>
              </a:spcAft>
              <a:buSzPts val="1400"/>
              <a:buChar char="●"/>
            </a:pPr>
            <a:r>
              <a:rPr lang="es" sz="1100">
                <a:solidFill>
                  <a:schemeClr val="dk1"/>
                </a:solidFill>
              </a:rPr>
              <a:t>Mail de contacto: </a:t>
            </a:r>
            <a:r>
              <a:rPr b="1" lang="es" sz="1100">
                <a:solidFill>
                  <a:schemeClr val="dk1"/>
                </a:solidFill>
              </a:rPr>
              <a:t>gabriel.munoz@bue.edu.ar</a:t>
            </a:r>
            <a:endParaRPr sz="1100">
              <a:solidFill>
                <a:schemeClr val="dk1"/>
              </a:solidFill>
            </a:endParaRPr>
          </a:p>
          <a:p>
            <a:pPr indent="-317500" lvl="0" marL="457200" rtl="0" algn="l">
              <a:lnSpc>
                <a:spcPct val="115000"/>
              </a:lnSpc>
              <a:spcBef>
                <a:spcPts val="1200"/>
              </a:spcBef>
              <a:spcAft>
                <a:spcPts val="0"/>
              </a:spcAft>
              <a:buSzPts val="1400"/>
              <a:buChar char="●"/>
            </a:pPr>
            <a:r>
              <a:rPr lang="es" sz="1100">
                <a:solidFill>
                  <a:schemeClr val="dk1"/>
                </a:solidFill>
              </a:rPr>
              <a:t>Perfil profesional:</a:t>
            </a:r>
            <a:endParaRPr/>
          </a:p>
          <a:p>
            <a:pPr indent="-228600" lvl="0" marL="457200" rtl="0" algn="l">
              <a:lnSpc>
                <a:spcPct val="115000"/>
              </a:lnSpc>
              <a:spcBef>
                <a:spcPts val="1200"/>
              </a:spcBef>
              <a:spcAft>
                <a:spcPts val="0"/>
              </a:spcAft>
              <a:buSzPts val="1400"/>
              <a:buNone/>
            </a:pPr>
            <a:r>
              <a:t/>
            </a:r>
            <a:endParaRPr sz="1100">
              <a:solidFill>
                <a:schemeClr val="dk1"/>
              </a:solidFill>
            </a:endParaRPr>
          </a:p>
          <a:p>
            <a:pPr indent="0" lvl="1" marL="612775" rtl="0" algn="l">
              <a:lnSpc>
                <a:spcPct val="115000"/>
              </a:lnSpc>
              <a:spcBef>
                <a:spcPts val="0"/>
              </a:spcBef>
              <a:spcAft>
                <a:spcPts val="0"/>
              </a:spcAft>
              <a:buClr>
                <a:srgbClr val="FF0000"/>
              </a:buClr>
              <a:buSzPts val="1150"/>
              <a:buNone/>
            </a:pPr>
            <a:r>
              <a:rPr b="1" lang="es" sz="1100">
                <a:solidFill>
                  <a:schemeClr val="dk1"/>
                </a:solidFill>
              </a:rPr>
              <a:t>Linkedin:</a:t>
            </a:r>
            <a:endParaRPr/>
          </a:p>
          <a:p>
            <a:pPr indent="0" lvl="1" marL="612775" rtl="0" algn="l">
              <a:lnSpc>
                <a:spcPct val="115000"/>
              </a:lnSpc>
              <a:spcBef>
                <a:spcPts val="0"/>
              </a:spcBef>
              <a:spcAft>
                <a:spcPts val="0"/>
              </a:spcAft>
              <a:buClr>
                <a:srgbClr val="FF0000"/>
              </a:buClr>
              <a:buSzPts val="1150"/>
              <a:buNone/>
            </a:pPr>
            <a:r>
              <a:rPr b="1" lang="es" sz="1100" u="sng">
                <a:solidFill>
                  <a:schemeClr val="dk1"/>
                </a:solidFill>
                <a:hlinkClick r:id="rId3">
                  <a:extLst>
                    <a:ext uri="{A12FA001-AC4F-418D-AE19-62706E023703}">
                      <ahyp:hlinkClr val="tx"/>
                    </a:ext>
                  </a:extLst>
                </a:hlinkClick>
              </a:rPr>
              <a:t>https://www.linkedin.com/in/gabriel-mu%C3%B1oz-b81358198/</a:t>
            </a:r>
            <a:endParaRPr b="1" sz="1100">
              <a:solidFill>
                <a:schemeClr val="dk1"/>
              </a:solidFill>
            </a:endParaRPr>
          </a:p>
          <a:p>
            <a:pPr indent="0" lvl="1" marL="612775" rtl="0" algn="l">
              <a:lnSpc>
                <a:spcPct val="115000"/>
              </a:lnSpc>
              <a:spcBef>
                <a:spcPts val="0"/>
              </a:spcBef>
              <a:spcAft>
                <a:spcPts val="0"/>
              </a:spcAft>
              <a:buClr>
                <a:srgbClr val="FF0000"/>
              </a:buClr>
              <a:buSzPts val="1150"/>
              <a:buNone/>
            </a:pPr>
            <a:r>
              <a:t/>
            </a:r>
            <a:endParaRPr b="1" sz="1100">
              <a:solidFill>
                <a:schemeClr val="dk1"/>
              </a:solidFill>
            </a:endParaRPr>
          </a:p>
          <a:p>
            <a:pPr indent="0" lvl="1" marL="612775" rtl="0" algn="l">
              <a:lnSpc>
                <a:spcPct val="115000"/>
              </a:lnSpc>
              <a:spcBef>
                <a:spcPts val="0"/>
              </a:spcBef>
              <a:spcAft>
                <a:spcPts val="0"/>
              </a:spcAft>
              <a:buClr>
                <a:srgbClr val="FF0000"/>
              </a:buClr>
              <a:buSzPts val="1150"/>
              <a:buNone/>
            </a:pPr>
            <a:r>
              <a:rPr b="1" lang="es" sz="1100">
                <a:solidFill>
                  <a:schemeClr val="dk1"/>
                </a:solidFill>
              </a:rPr>
              <a:t>Instagram: </a:t>
            </a:r>
            <a:endParaRPr b="1" sz="1100">
              <a:solidFill>
                <a:schemeClr val="dk1"/>
              </a:solidFill>
            </a:endParaRPr>
          </a:p>
          <a:p>
            <a:pPr indent="0" lvl="1" marL="612775" rtl="0" algn="l">
              <a:lnSpc>
                <a:spcPct val="115000"/>
              </a:lnSpc>
              <a:spcBef>
                <a:spcPts val="0"/>
              </a:spcBef>
              <a:spcAft>
                <a:spcPts val="0"/>
              </a:spcAft>
              <a:buClr>
                <a:srgbClr val="FF0000"/>
              </a:buClr>
              <a:buSzPts val="1150"/>
              <a:buNone/>
            </a:pPr>
            <a:r>
              <a:rPr b="1" lang="es" sz="1100">
                <a:solidFill>
                  <a:schemeClr val="dk1"/>
                </a:solidFill>
              </a:rPr>
              <a:t>https://www.instagram.com/gabriel_it_ok</a:t>
            </a:r>
            <a:endParaRPr b="1" sz="1100">
              <a:solidFill>
                <a:schemeClr val="dk1"/>
              </a:solidFill>
            </a:endParaRPr>
          </a:p>
        </p:txBody>
      </p:sp>
      <p:pic>
        <p:nvPicPr>
          <p:cNvPr id="184" name="Google Shape;184;p11"/>
          <p:cNvPicPr preferRelativeResize="0"/>
          <p:nvPr/>
        </p:nvPicPr>
        <p:blipFill rotWithShape="1">
          <a:blip r:embed="rId4">
            <a:alphaModFix/>
          </a:blip>
          <a:srcRect b="0" l="0" r="0" t="0"/>
          <a:stretch/>
        </p:blipFill>
        <p:spPr>
          <a:xfrm>
            <a:off x="5310570" y="1152474"/>
            <a:ext cx="2255743" cy="2255743"/>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9"/>
          <p:cNvPicPr preferRelativeResize="0"/>
          <p:nvPr/>
        </p:nvPicPr>
        <p:blipFill rotWithShape="1">
          <a:blip r:embed="rId3">
            <a:alphaModFix/>
          </a:blip>
          <a:srcRect b="0" l="0" r="0" t="0"/>
          <a:stretch/>
        </p:blipFill>
        <p:spPr>
          <a:xfrm>
            <a:off x="1776757" y="1251652"/>
            <a:ext cx="712071" cy="674593"/>
          </a:xfrm>
          <a:prstGeom prst="rect">
            <a:avLst/>
          </a:prstGeom>
          <a:noFill/>
          <a:ln>
            <a:noFill/>
          </a:ln>
        </p:spPr>
      </p:pic>
      <p:pic>
        <p:nvPicPr>
          <p:cNvPr id="190" name="Google Shape;190;p29"/>
          <p:cNvPicPr preferRelativeResize="0"/>
          <p:nvPr/>
        </p:nvPicPr>
        <p:blipFill rotWithShape="1">
          <a:blip r:embed="rId4">
            <a:alphaModFix/>
          </a:blip>
          <a:srcRect b="0" l="0" r="0" t="0"/>
          <a:stretch/>
        </p:blipFill>
        <p:spPr>
          <a:xfrm>
            <a:off x="70795" y="1261611"/>
            <a:ext cx="1437267" cy="700088"/>
          </a:xfrm>
          <a:prstGeom prst="rect">
            <a:avLst/>
          </a:prstGeom>
          <a:noFill/>
          <a:ln>
            <a:noFill/>
          </a:ln>
        </p:spPr>
      </p:pic>
      <p:pic>
        <p:nvPicPr>
          <p:cNvPr id="191" name="Google Shape;191;p29"/>
          <p:cNvPicPr preferRelativeResize="0"/>
          <p:nvPr/>
        </p:nvPicPr>
        <p:blipFill rotWithShape="1">
          <a:blip r:embed="rId5">
            <a:alphaModFix/>
          </a:blip>
          <a:srcRect b="0" l="0" r="0" t="0"/>
          <a:stretch/>
        </p:blipFill>
        <p:spPr>
          <a:xfrm>
            <a:off x="3901065" y="1240658"/>
            <a:ext cx="621373" cy="664634"/>
          </a:xfrm>
          <a:prstGeom prst="rect">
            <a:avLst/>
          </a:prstGeom>
          <a:noFill/>
          <a:ln>
            <a:noFill/>
          </a:ln>
        </p:spPr>
      </p:pic>
      <p:pic>
        <p:nvPicPr>
          <p:cNvPr id="192" name="Google Shape;192;p29"/>
          <p:cNvPicPr preferRelativeResize="0"/>
          <p:nvPr/>
        </p:nvPicPr>
        <p:blipFill rotWithShape="1">
          <a:blip r:embed="rId6">
            <a:alphaModFix/>
          </a:blip>
          <a:srcRect b="0" l="0" r="0" t="0"/>
          <a:stretch/>
        </p:blipFill>
        <p:spPr>
          <a:xfrm>
            <a:off x="2705197" y="1241556"/>
            <a:ext cx="945284" cy="694783"/>
          </a:xfrm>
          <a:prstGeom prst="rect">
            <a:avLst/>
          </a:prstGeom>
          <a:noFill/>
          <a:ln>
            <a:noFill/>
          </a:ln>
        </p:spPr>
      </p:pic>
      <p:pic>
        <p:nvPicPr>
          <p:cNvPr id="193" name="Google Shape;193;p29"/>
          <p:cNvPicPr preferRelativeResize="0"/>
          <p:nvPr/>
        </p:nvPicPr>
        <p:blipFill rotWithShape="1">
          <a:blip r:embed="rId7">
            <a:alphaModFix/>
          </a:blip>
          <a:srcRect b="0" l="0" r="0" t="0"/>
          <a:stretch/>
        </p:blipFill>
        <p:spPr>
          <a:xfrm>
            <a:off x="4730037" y="1234479"/>
            <a:ext cx="1686308" cy="663313"/>
          </a:xfrm>
          <a:prstGeom prst="rect">
            <a:avLst/>
          </a:prstGeom>
          <a:noFill/>
          <a:ln>
            <a:noFill/>
          </a:ln>
        </p:spPr>
      </p:pic>
      <p:pic>
        <p:nvPicPr>
          <p:cNvPr id="194" name="Google Shape;194;p29"/>
          <p:cNvPicPr preferRelativeResize="0"/>
          <p:nvPr/>
        </p:nvPicPr>
        <p:blipFill rotWithShape="1">
          <a:blip r:embed="rId8">
            <a:alphaModFix/>
          </a:blip>
          <a:srcRect b="0" l="0" r="0" t="0"/>
          <a:stretch/>
        </p:blipFill>
        <p:spPr>
          <a:xfrm>
            <a:off x="8187494" y="1261611"/>
            <a:ext cx="812536" cy="643258"/>
          </a:xfrm>
          <a:prstGeom prst="rect">
            <a:avLst/>
          </a:prstGeom>
          <a:noFill/>
          <a:ln>
            <a:noFill/>
          </a:ln>
        </p:spPr>
      </p:pic>
      <p:pic>
        <p:nvPicPr>
          <p:cNvPr id="195" name="Google Shape;195;p29"/>
          <p:cNvPicPr preferRelativeResize="0"/>
          <p:nvPr/>
        </p:nvPicPr>
        <p:blipFill rotWithShape="1">
          <a:blip r:embed="rId9">
            <a:alphaModFix/>
          </a:blip>
          <a:srcRect b="0" l="0" r="0" t="0"/>
          <a:stretch/>
        </p:blipFill>
        <p:spPr>
          <a:xfrm>
            <a:off x="6734844" y="1251292"/>
            <a:ext cx="1367629" cy="660235"/>
          </a:xfrm>
          <a:prstGeom prst="rect">
            <a:avLst/>
          </a:prstGeom>
          <a:noFill/>
          <a:ln>
            <a:noFill/>
          </a:ln>
        </p:spPr>
      </p:pic>
      <p:pic>
        <p:nvPicPr>
          <p:cNvPr id="196" name="Google Shape;196;p29"/>
          <p:cNvPicPr preferRelativeResize="0"/>
          <p:nvPr/>
        </p:nvPicPr>
        <p:blipFill rotWithShape="1">
          <a:blip r:embed="rId10">
            <a:alphaModFix/>
          </a:blip>
          <a:srcRect b="0" l="0" r="0" t="0"/>
          <a:stretch/>
        </p:blipFill>
        <p:spPr>
          <a:xfrm>
            <a:off x="167650" y="2588116"/>
            <a:ext cx="1664108" cy="670187"/>
          </a:xfrm>
          <a:prstGeom prst="rect">
            <a:avLst/>
          </a:prstGeom>
          <a:noFill/>
          <a:ln>
            <a:noFill/>
          </a:ln>
        </p:spPr>
      </p:pic>
      <p:pic>
        <p:nvPicPr>
          <p:cNvPr id="197" name="Google Shape;197;p29"/>
          <p:cNvPicPr preferRelativeResize="0"/>
          <p:nvPr/>
        </p:nvPicPr>
        <p:blipFill rotWithShape="1">
          <a:blip r:embed="rId11">
            <a:alphaModFix/>
          </a:blip>
          <a:srcRect b="0" l="0" r="0" t="0"/>
          <a:stretch/>
        </p:blipFill>
        <p:spPr>
          <a:xfrm>
            <a:off x="2017683" y="2452252"/>
            <a:ext cx="1375028" cy="806051"/>
          </a:xfrm>
          <a:prstGeom prst="rect">
            <a:avLst/>
          </a:prstGeom>
          <a:noFill/>
          <a:ln>
            <a:noFill/>
          </a:ln>
        </p:spPr>
      </p:pic>
      <p:pic>
        <p:nvPicPr>
          <p:cNvPr id="198" name="Google Shape;198;p29"/>
          <p:cNvPicPr preferRelativeResize="0"/>
          <p:nvPr/>
        </p:nvPicPr>
        <p:blipFill rotWithShape="1">
          <a:blip r:embed="rId12">
            <a:alphaModFix/>
          </a:blip>
          <a:srcRect b="0" l="0" r="0" t="0"/>
          <a:stretch/>
        </p:blipFill>
        <p:spPr>
          <a:xfrm>
            <a:off x="3764221" y="2401193"/>
            <a:ext cx="1682550" cy="626639"/>
          </a:xfrm>
          <a:prstGeom prst="rect">
            <a:avLst/>
          </a:prstGeom>
          <a:noFill/>
          <a:ln>
            <a:noFill/>
          </a:ln>
        </p:spPr>
      </p:pic>
      <p:pic>
        <p:nvPicPr>
          <p:cNvPr id="199" name="Google Shape;199;p29"/>
          <p:cNvPicPr preferRelativeResize="0"/>
          <p:nvPr/>
        </p:nvPicPr>
        <p:blipFill rotWithShape="1">
          <a:blip r:embed="rId13">
            <a:alphaModFix/>
          </a:blip>
          <a:srcRect b="0" l="0" r="0" t="0"/>
          <a:stretch/>
        </p:blipFill>
        <p:spPr>
          <a:xfrm>
            <a:off x="5573191" y="2016823"/>
            <a:ext cx="1446748" cy="435429"/>
          </a:xfrm>
          <a:prstGeom prst="rect">
            <a:avLst/>
          </a:prstGeom>
          <a:noFill/>
          <a:ln>
            <a:noFill/>
          </a:ln>
        </p:spPr>
      </p:pic>
      <p:pic>
        <p:nvPicPr>
          <p:cNvPr id="200" name="Google Shape;200;p29"/>
          <p:cNvPicPr preferRelativeResize="0"/>
          <p:nvPr/>
        </p:nvPicPr>
        <p:blipFill rotWithShape="1">
          <a:blip r:embed="rId14">
            <a:alphaModFix/>
          </a:blip>
          <a:srcRect b="0" l="0" r="0" t="0"/>
          <a:stretch/>
        </p:blipFill>
        <p:spPr>
          <a:xfrm>
            <a:off x="7907074" y="2523257"/>
            <a:ext cx="851915" cy="883274"/>
          </a:xfrm>
          <a:prstGeom prst="rect">
            <a:avLst/>
          </a:prstGeom>
          <a:noFill/>
          <a:ln>
            <a:noFill/>
          </a:ln>
        </p:spPr>
      </p:pic>
      <p:pic>
        <p:nvPicPr>
          <p:cNvPr id="201" name="Google Shape;201;p29"/>
          <p:cNvPicPr preferRelativeResize="0"/>
          <p:nvPr/>
        </p:nvPicPr>
        <p:blipFill rotWithShape="1">
          <a:blip r:embed="rId15">
            <a:alphaModFix/>
          </a:blip>
          <a:srcRect b="0" l="0" r="0" t="0"/>
          <a:stretch/>
        </p:blipFill>
        <p:spPr>
          <a:xfrm>
            <a:off x="192121" y="3920174"/>
            <a:ext cx="1194613" cy="722827"/>
          </a:xfrm>
          <a:prstGeom prst="rect">
            <a:avLst/>
          </a:prstGeom>
          <a:noFill/>
          <a:ln>
            <a:noFill/>
          </a:ln>
        </p:spPr>
      </p:pic>
      <p:pic>
        <p:nvPicPr>
          <p:cNvPr id="202" name="Google Shape;202;p29"/>
          <p:cNvPicPr preferRelativeResize="0"/>
          <p:nvPr/>
        </p:nvPicPr>
        <p:blipFill rotWithShape="1">
          <a:blip r:embed="rId16">
            <a:alphaModFix/>
          </a:blip>
          <a:srcRect b="0" l="0" r="0" t="0"/>
          <a:stretch/>
        </p:blipFill>
        <p:spPr>
          <a:xfrm>
            <a:off x="2085752" y="3979090"/>
            <a:ext cx="890588" cy="838200"/>
          </a:xfrm>
          <a:prstGeom prst="rect">
            <a:avLst/>
          </a:prstGeom>
          <a:noFill/>
          <a:ln>
            <a:noFill/>
          </a:ln>
        </p:spPr>
      </p:pic>
      <p:pic>
        <p:nvPicPr>
          <p:cNvPr id="203" name="Google Shape;203;p29"/>
          <p:cNvPicPr preferRelativeResize="0"/>
          <p:nvPr/>
        </p:nvPicPr>
        <p:blipFill rotWithShape="1">
          <a:blip r:embed="rId17">
            <a:alphaModFix/>
          </a:blip>
          <a:srcRect b="0" l="0" r="0" t="0"/>
          <a:stretch/>
        </p:blipFill>
        <p:spPr>
          <a:xfrm>
            <a:off x="3385829" y="4185764"/>
            <a:ext cx="1136609" cy="713870"/>
          </a:xfrm>
          <a:prstGeom prst="rect">
            <a:avLst/>
          </a:prstGeom>
          <a:noFill/>
          <a:ln>
            <a:noFill/>
          </a:ln>
        </p:spPr>
      </p:pic>
      <p:pic>
        <p:nvPicPr>
          <p:cNvPr id="204" name="Google Shape;204;p29"/>
          <p:cNvPicPr preferRelativeResize="0"/>
          <p:nvPr/>
        </p:nvPicPr>
        <p:blipFill rotWithShape="1">
          <a:blip r:embed="rId18">
            <a:alphaModFix/>
          </a:blip>
          <a:srcRect b="0" l="0" r="0" t="0"/>
          <a:stretch/>
        </p:blipFill>
        <p:spPr>
          <a:xfrm>
            <a:off x="6377593" y="4034218"/>
            <a:ext cx="1364676" cy="975651"/>
          </a:xfrm>
          <a:prstGeom prst="rect">
            <a:avLst/>
          </a:prstGeom>
          <a:noFill/>
          <a:ln>
            <a:noFill/>
          </a:ln>
        </p:spPr>
      </p:pic>
      <p:pic>
        <p:nvPicPr>
          <p:cNvPr id="205" name="Google Shape;205;p29"/>
          <p:cNvPicPr preferRelativeResize="0"/>
          <p:nvPr/>
        </p:nvPicPr>
        <p:blipFill rotWithShape="1">
          <a:blip r:embed="rId19">
            <a:alphaModFix/>
          </a:blip>
          <a:srcRect b="0" l="0" r="0" t="0"/>
          <a:stretch/>
        </p:blipFill>
        <p:spPr>
          <a:xfrm>
            <a:off x="4787987" y="3390934"/>
            <a:ext cx="1099470" cy="748296"/>
          </a:xfrm>
          <a:prstGeom prst="rect">
            <a:avLst/>
          </a:prstGeom>
          <a:noFill/>
          <a:ln>
            <a:noFill/>
          </a:ln>
        </p:spPr>
      </p:pic>
      <p:pic>
        <p:nvPicPr>
          <p:cNvPr id="206" name="Google Shape;206;p29"/>
          <p:cNvPicPr preferRelativeResize="0"/>
          <p:nvPr/>
        </p:nvPicPr>
        <p:blipFill rotWithShape="1">
          <a:blip r:embed="rId20">
            <a:alphaModFix/>
          </a:blip>
          <a:srcRect b="0" l="0" r="0" t="0"/>
          <a:stretch/>
        </p:blipFill>
        <p:spPr>
          <a:xfrm>
            <a:off x="6332481" y="2714513"/>
            <a:ext cx="1683963" cy="1050569"/>
          </a:xfrm>
          <a:prstGeom prst="rect">
            <a:avLst/>
          </a:prstGeom>
          <a:noFill/>
          <a:ln>
            <a:noFill/>
          </a:ln>
        </p:spPr>
      </p:pic>
      <p:pic>
        <p:nvPicPr>
          <p:cNvPr id="207" name="Google Shape;207;p29"/>
          <p:cNvPicPr preferRelativeResize="0"/>
          <p:nvPr/>
        </p:nvPicPr>
        <p:blipFill rotWithShape="1">
          <a:blip r:embed="rId21">
            <a:alphaModFix/>
          </a:blip>
          <a:srcRect b="0" l="0" r="0" t="0"/>
          <a:stretch/>
        </p:blipFill>
        <p:spPr>
          <a:xfrm>
            <a:off x="7157202" y="2058971"/>
            <a:ext cx="661001" cy="569097"/>
          </a:xfrm>
          <a:prstGeom prst="rect">
            <a:avLst/>
          </a:prstGeom>
          <a:noFill/>
          <a:ln>
            <a:noFill/>
          </a:ln>
        </p:spPr>
      </p:pic>
      <p:pic>
        <p:nvPicPr>
          <p:cNvPr id="208" name="Google Shape;208;p29"/>
          <p:cNvPicPr preferRelativeResize="0"/>
          <p:nvPr/>
        </p:nvPicPr>
        <p:blipFill rotWithShape="1">
          <a:blip r:embed="rId22">
            <a:alphaModFix/>
          </a:blip>
          <a:srcRect b="0" l="0" r="0" t="0"/>
          <a:stretch/>
        </p:blipFill>
        <p:spPr>
          <a:xfrm>
            <a:off x="3085071" y="1897792"/>
            <a:ext cx="1246549" cy="3572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Arbusta</dc:creator>
</cp:coreProperties>
</file>